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18288000" cy="10287000"/>
  <p:notesSz cx="6858000" cy="9144000"/>
  <p:embeddedFontLst>
    <p:embeddedFont>
      <p:font typeface="Cambria" panose="02040503050406030204" pitchFamily="18" charset="0"/>
      <p:regular r:id="rId14"/>
      <p:bold r:id="rId15"/>
      <p:italic r:id="rId16"/>
      <p:boldItalic r:id="rId17"/>
    </p:embeddedFont>
    <p:embeddedFont>
      <p:font typeface="Glacial Indifference" panose="020B0604020202020204" charset="0"/>
      <p:regular r:id="rId18"/>
    </p:embeddedFont>
    <p:embeddedFont>
      <p:font typeface="Glacial Indifference Bold" panose="020B0604020202020204" charset="0"/>
      <p:regular r:id="rId19"/>
    </p:embeddedFont>
    <p:embeddedFont>
      <p:font typeface="Tahoma" panose="020B0604030504040204" pitchFamily="34" charset="0"/>
      <p:regular r:id="rId20"/>
      <p:bold r:id="rId21"/>
    </p:embeddedFont>
    <p:embeddedFont>
      <p:font typeface="Trebuchet MS" panose="020B0603020202020204" pitchFamily="34" charset="0"/>
      <p:regular r:id="rId22"/>
      <p:bold r:id="rId23"/>
      <p:italic r:id="rId24"/>
      <p:boldItalic r:id="rId25"/>
    </p:embeddedFont>
    <p:embeddedFont>
      <p:font typeface="Trebuchet MS Bold" panose="020B0703020202020204" pitchFamily="34" charset="0"/>
      <p:regular r:id="rId26"/>
      <p:bold r:id="rId27"/>
    </p:embeddedFont>
    <p:embeddedFont>
      <p:font typeface="Yeseva One" panose="020B0604020202020204" charset="0"/>
      <p:regular r:id="rId2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6" d="100"/>
          <a:sy n="56" d="100"/>
        </p:scale>
        <p:origin x="610"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5.fntdata"/><Relationship Id="rId26" Type="http://schemas.openxmlformats.org/officeDocument/2006/relationships/font" Target="fonts/font13.fntdata"/><Relationship Id="rId3" Type="http://schemas.openxmlformats.org/officeDocument/2006/relationships/slide" Target="slides/slide2.xml"/><Relationship Id="rId21"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font" Target="fonts/font12.fntdata"/><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1.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font" Target="fonts/font10.fntdata"/><Relationship Id="rId28" Type="http://schemas.openxmlformats.org/officeDocument/2006/relationships/font" Target="fonts/font15.fntdata"/><Relationship Id="rId10" Type="http://schemas.openxmlformats.org/officeDocument/2006/relationships/slide" Target="slides/slide9.xml"/><Relationship Id="rId19" Type="http://schemas.openxmlformats.org/officeDocument/2006/relationships/font" Target="fonts/font6.fntdata"/><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font" Target="fonts/font9.fntdata"/><Relationship Id="rId27" Type="http://schemas.openxmlformats.org/officeDocument/2006/relationships/font" Target="fonts/font14.fntdata"/><Relationship Id="rId30"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5/16/2024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5/16/2024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5/16/2024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5/16/2024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26.png"/><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8.jpeg"/><Relationship Id="rId5" Type="http://schemas.openxmlformats.org/officeDocument/2006/relationships/image" Target="../media/image8.png"/><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9.jpeg"/><Relationship Id="rId5" Type="http://schemas.openxmlformats.org/officeDocument/2006/relationships/image" Target="../media/image8.png"/><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1.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14.jpeg"/><Relationship Id="rId4" Type="http://schemas.openxmlformats.org/officeDocument/2006/relationships/image" Target="../media/image13.pn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15.png"/><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21.jpeg"/><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16.png"/><Relationship Id="rId7" Type="http://schemas.openxmlformats.org/officeDocument/2006/relationships/image" Target="../media/image11.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24.png"/><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12693"/>
            <a:ext cx="18278480" cy="10281645"/>
          </a:xfrm>
          <a:custGeom>
            <a:avLst/>
            <a:gdLst/>
            <a:ahLst/>
            <a:cxnLst/>
            <a:rect l="l" t="t" r="r" b="b"/>
            <a:pathLst>
              <a:path w="18278480" h="10281645">
                <a:moveTo>
                  <a:pt x="0" y="0"/>
                </a:moveTo>
                <a:lnTo>
                  <a:pt x="18278480" y="0"/>
                </a:lnTo>
                <a:lnTo>
                  <a:pt x="18278480" y="10281645"/>
                </a:lnTo>
                <a:lnTo>
                  <a:pt x="0" y="10281645"/>
                </a:lnTo>
                <a:lnTo>
                  <a:pt x="0" y="0"/>
                </a:lnTo>
                <a:close/>
              </a:path>
            </a:pathLst>
          </a:custGeom>
          <a:blipFill>
            <a:blip r:embed="rId2"/>
            <a:stretch>
              <a:fillRect/>
            </a:stretch>
          </a:blipFill>
        </p:spPr>
      </p:sp>
      <p:sp>
        <p:nvSpPr>
          <p:cNvPr id="3" name="Freeform 3"/>
          <p:cNvSpPr/>
          <p:nvPr/>
        </p:nvSpPr>
        <p:spPr>
          <a:xfrm>
            <a:off x="19045" y="14880"/>
            <a:ext cx="18278480" cy="10281645"/>
          </a:xfrm>
          <a:custGeom>
            <a:avLst/>
            <a:gdLst/>
            <a:ahLst/>
            <a:cxnLst/>
            <a:rect l="l" t="t" r="r" b="b"/>
            <a:pathLst>
              <a:path w="18278480" h="10281645">
                <a:moveTo>
                  <a:pt x="0" y="0"/>
                </a:moveTo>
                <a:lnTo>
                  <a:pt x="18278480" y="0"/>
                </a:lnTo>
                <a:lnTo>
                  <a:pt x="18278480" y="10281645"/>
                </a:lnTo>
                <a:lnTo>
                  <a:pt x="0" y="10281645"/>
                </a:lnTo>
                <a:lnTo>
                  <a:pt x="0" y="0"/>
                </a:lnTo>
                <a:close/>
              </a:path>
            </a:pathLst>
          </a:custGeom>
          <a:blipFill>
            <a:blip r:embed="rId2"/>
            <a:stretch>
              <a:fillRect/>
            </a:stretch>
          </a:blipFill>
        </p:spPr>
      </p:sp>
      <p:sp>
        <p:nvSpPr>
          <p:cNvPr id="4" name="Freeform 4"/>
          <p:cNvSpPr/>
          <p:nvPr/>
        </p:nvSpPr>
        <p:spPr>
          <a:xfrm>
            <a:off x="0" y="6499013"/>
            <a:ext cx="3500036" cy="3782630"/>
          </a:xfrm>
          <a:custGeom>
            <a:avLst/>
            <a:gdLst/>
            <a:ahLst/>
            <a:cxnLst/>
            <a:rect l="l" t="t" r="r" b="b"/>
            <a:pathLst>
              <a:path w="3500036" h="3782630">
                <a:moveTo>
                  <a:pt x="0" y="0"/>
                </a:moveTo>
                <a:lnTo>
                  <a:pt x="3500036" y="0"/>
                </a:lnTo>
                <a:lnTo>
                  <a:pt x="3500036" y="3782630"/>
                </a:lnTo>
                <a:lnTo>
                  <a:pt x="0" y="3782630"/>
                </a:lnTo>
                <a:lnTo>
                  <a:pt x="0" y="0"/>
                </a:lnTo>
                <a:close/>
              </a:path>
            </a:pathLst>
          </a:custGeom>
          <a:blipFill>
            <a:blip r:embed="rId3"/>
            <a:stretch>
              <a:fillRect l="-21" r="-21"/>
            </a:stretch>
          </a:blipFill>
        </p:spPr>
      </p:sp>
      <p:sp>
        <p:nvSpPr>
          <p:cNvPr id="5" name="Freeform 5"/>
          <p:cNvSpPr/>
          <p:nvPr/>
        </p:nvSpPr>
        <p:spPr>
          <a:xfrm>
            <a:off x="14484932" y="438709"/>
            <a:ext cx="3793533" cy="3871484"/>
          </a:xfrm>
          <a:custGeom>
            <a:avLst/>
            <a:gdLst/>
            <a:ahLst/>
            <a:cxnLst/>
            <a:rect l="l" t="t" r="r" b="b"/>
            <a:pathLst>
              <a:path w="3793533" h="3871484">
                <a:moveTo>
                  <a:pt x="0" y="0"/>
                </a:moveTo>
                <a:lnTo>
                  <a:pt x="3793533" y="0"/>
                </a:lnTo>
                <a:lnTo>
                  <a:pt x="3793533" y="3871483"/>
                </a:lnTo>
                <a:lnTo>
                  <a:pt x="0" y="3871483"/>
                </a:lnTo>
                <a:lnTo>
                  <a:pt x="0" y="0"/>
                </a:lnTo>
                <a:close/>
              </a:path>
            </a:pathLst>
          </a:custGeom>
          <a:blipFill>
            <a:blip r:embed="rId4"/>
            <a:stretch>
              <a:fillRect l="-23" r="-23"/>
            </a:stretch>
          </a:blipFill>
        </p:spPr>
      </p:sp>
      <p:sp>
        <p:nvSpPr>
          <p:cNvPr id="6" name="Freeform 6"/>
          <p:cNvSpPr/>
          <p:nvPr/>
        </p:nvSpPr>
        <p:spPr>
          <a:xfrm>
            <a:off x="8524975" y="809788"/>
            <a:ext cx="1228529" cy="958401"/>
          </a:xfrm>
          <a:custGeom>
            <a:avLst/>
            <a:gdLst/>
            <a:ahLst/>
            <a:cxnLst/>
            <a:rect l="l" t="t" r="r" b="b"/>
            <a:pathLst>
              <a:path w="1228529" h="958401">
                <a:moveTo>
                  <a:pt x="0" y="0"/>
                </a:moveTo>
                <a:lnTo>
                  <a:pt x="1228530" y="0"/>
                </a:lnTo>
                <a:lnTo>
                  <a:pt x="1228530" y="958400"/>
                </a:lnTo>
                <a:lnTo>
                  <a:pt x="0" y="958400"/>
                </a:lnTo>
                <a:lnTo>
                  <a:pt x="0" y="0"/>
                </a:lnTo>
                <a:close/>
              </a:path>
            </a:pathLst>
          </a:custGeom>
          <a:blipFill>
            <a:blip r:embed="rId5"/>
            <a:stretch>
              <a:fillRect l="-67" r="-67"/>
            </a:stretch>
          </a:blipFill>
        </p:spPr>
      </p:sp>
      <p:sp>
        <p:nvSpPr>
          <p:cNvPr id="7" name="Freeform 7"/>
          <p:cNvSpPr/>
          <p:nvPr/>
        </p:nvSpPr>
        <p:spPr>
          <a:xfrm>
            <a:off x="3603491" y="1288988"/>
            <a:ext cx="11081019" cy="2800531"/>
          </a:xfrm>
          <a:custGeom>
            <a:avLst/>
            <a:gdLst/>
            <a:ahLst/>
            <a:cxnLst/>
            <a:rect l="l" t="t" r="r" b="b"/>
            <a:pathLst>
              <a:path w="11081019" h="2800531">
                <a:moveTo>
                  <a:pt x="0" y="0"/>
                </a:moveTo>
                <a:lnTo>
                  <a:pt x="11081018" y="0"/>
                </a:lnTo>
                <a:lnTo>
                  <a:pt x="11081018" y="2800531"/>
                </a:lnTo>
                <a:lnTo>
                  <a:pt x="0" y="2800531"/>
                </a:lnTo>
                <a:lnTo>
                  <a:pt x="0" y="0"/>
                </a:lnTo>
                <a:close/>
              </a:path>
            </a:pathLst>
          </a:custGeom>
          <a:blipFill>
            <a:blip r:embed="rId6"/>
            <a:stretch>
              <a:fillRect/>
            </a:stretch>
          </a:blipFill>
        </p:spPr>
      </p:sp>
      <p:sp>
        <p:nvSpPr>
          <p:cNvPr id="8" name="TextBox 8"/>
          <p:cNvSpPr txBox="1"/>
          <p:nvPr/>
        </p:nvSpPr>
        <p:spPr>
          <a:xfrm>
            <a:off x="3185089" y="3831116"/>
            <a:ext cx="12512111" cy="1520113"/>
          </a:xfrm>
          <a:prstGeom prst="rect">
            <a:avLst/>
          </a:prstGeom>
        </p:spPr>
        <p:txBody>
          <a:bodyPr wrap="square" lIns="0" tIns="0" rIns="0" bIns="0" rtlCol="0" anchor="t">
            <a:spAutoFit/>
          </a:bodyPr>
          <a:lstStyle/>
          <a:p>
            <a:pPr algn="ctr">
              <a:lnSpc>
                <a:spcPts val="5846"/>
              </a:lnSpc>
            </a:pPr>
            <a:r>
              <a:rPr lang="en-US" sz="5846" spc="-9" dirty="0">
                <a:solidFill>
                  <a:srgbClr val="F1DD94"/>
                </a:solidFill>
                <a:latin typeface="Trebuchet MS"/>
              </a:rPr>
              <a:t>Introduction to Cryptocurrencies : A Digital Finance</a:t>
            </a:r>
          </a:p>
        </p:txBody>
      </p:sp>
      <p:sp>
        <p:nvSpPr>
          <p:cNvPr id="9" name="TextBox 9"/>
          <p:cNvSpPr txBox="1"/>
          <p:nvPr/>
        </p:nvSpPr>
        <p:spPr>
          <a:xfrm>
            <a:off x="4893730" y="5900319"/>
            <a:ext cx="8491021" cy="3696735"/>
          </a:xfrm>
          <a:prstGeom prst="rect">
            <a:avLst/>
          </a:prstGeom>
        </p:spPr>
        <p:txBody>
          <a:bodyPr lIns="0" tIns="0" rIns="0" bIns="0" rtlCol="0" anchor="t">
            <a:spAutoFit/>
          </a:bodyPr>
          <a:lstStyle/>
          <a:p>
            <a:pPr algn="ctr">
              <a:lnSpc>
                <a:spcPts val="4165"/>
              </a:lnSpc>
            </a:pPr>
            <a:r>
              <a:rPr lang="en-US" sz="4165" spc="-4">
                <a:solidFill>
                  <a:srgbClr val="F1DD94"/>
                </a:solidFill>
                <a:latin typeface="Trebuchet MS"/>
              </a:rPr>
              <a:t>Presented by Mayukh Paul</a:t>
            </a:r>
          </a:p>
          <a:p>
            <a:pPr algn="ctr">
              <a:lnSpc>
                <a:spcPts val="4165"/>
              </a:lnSpc>
            </a:pPr>
            <a:r>
              <a:rPr lang="en-US" sz="4165" spc="-4">
                <a:solidFill>
                  <a:srgbClr val="F1DD94"/>
                </a:solidFill>
                <a:latin typeface="Trebuchet MS"/>
              </a:rPr>
              <a:t>Program: B. Sc Economics (Hons.)</a:t>
            </a:r>
          </a:p>
          <a:p>
            <a:pPr algn="ctr">
              <a:lnSpc>
                <a:spcPts val="4165"/>
              </a:lnSpc>
            </a:pPr>
            <a:r>
              <a:rPr lang="en-US" sz="4165" spc="-4">
                <a:solidFill>
                  <a:srgbClr val="F1DD94"/>
                </a:solidFill>
                <a:latin typeface="Trebuchet MS"/>
              </a:rPr>
              <a:t>4th Semester, 2nd Year</a:t>
            </a:r>
          </a:p>
          <a:p>
            <a:pPr algn="ctr">
              <a:lnSpc>
                <a:spcPts val="4165"/>
              </a:lnSpc>
            </a:pPr>
            <a:r>
              <a:rPr lang="en-US" sz="4165" spc="-4">
                <a:solidFill>
                  <a:srgbClr val="F1DD94"/>
                </a:solidFill>
                <a:latin typeface="Trebuchet MS"/>
              </a:rPr>
              <a:t>Department: Economics </a:t>
            </a:r>
          </a:p>
          <a:p>
            <a:pPr algn="ctr">
              <a:lnSpc>
                <a:spcPts val="4165"/>
              </a:lnSpc>
            </a:pPr>
            <a:r>
              <a:rPr lang="en-US" sz="4165" spc="-4">
                <a:solidFill>
                  <a:srgbClr val="F1DD94"/>
                </a:solidFill>
                <a:latin typeface="Trebuchet MS"/>
              </a:rPr>
              <a:t>Enrolment ID: 2211212001006</a:t>
            </a:r>
          </a:p>
          <a:p>
            <a:pPr algn="ctr">
              <a:lnSpc>
                <a:spcPts val="4165"/>
              </a:lnSpc>
            </a:pPr>
            <a:r>
              <a:rPr lang="en-US" sz="4165" spc="-4">
                <a:solidFill>
                  <a:srgbClr val="F1DD94"/>
                </a:solidFill>
                <a:latin typeface="Trebuchet MS"/>
              </a:rPr>
              <a:t>Registration No: 220010026832 </a:t>
            </a:r>
          </a:p>
          <a:p>
            <a:pPr algn="ctr">
              <a:lnSpc>
                <a:spcPts val="4165"/>
              </a:lnSpc>
            </a:pPr>
            <a:endParaRPr lang="en-US" sz="4165" spc="-4">
              <a:solidFill>
                <a:srgbClr val="F1DD94"/>
              </a:solidFill>
              <a:latin typeface="Trebuchet MS"/>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12693"/>
            <a:ext cx="18601433" cy="10572302"/>
          </a:xfrm>
          <a:custGeom>
            <a:avLst/>
            <a:gdLst/>
            <a:ahLst/>
            <a:cxnLst/>
            <a:rect l="l" t="t" r="r" b="b"/>
            <a:pathLst>
              <a:path w="18601433" h="10572302">
                <a:moveTo>
                  <a:pt x="0" y="0"/>
                </a:moveTo>
                <a:lnTo>
                  <a:pt x="18601433" y="0"/>
                </a:lnTo>
                <a:lnTo>
                  <a:pt x="18601433" y="10572302"/>
                </a:lnTo>
                <a:lnTo>
                  <a:pt x="0" y="10572302"/>
                </a:lnTo>
                <a:lnTo>
                  <a:pt x="0" y="0"/>
                </a:lnTo>
                <a:close/>
              </a:path>
            </a:pathLst>
          </a:custGeom>
          <a:blipFill>
            <a:blip r:embed="rId2"/>
            <a:stretch>
              <a:fillRect l="-963" t="-875" r="-963"/>
            </a:stretch>
          </a:blipFill>
        </p:spPr>
      </p:sp>
      <p:sp>
        <p:nvSpPr>
          <p:cNvPr id="3" name="Freeform 3"/>
          <p:cNvSpPr/>
          <p:nvPr/>
        </p:nvSpPr>
        <p:spPr>
          <a:xfrm>
            <a:off x="0" y="178532"/>
            <a:ext cx="4120400" cy="4696554"/>
          </a:xfrm>
          <a:custGeom>
            <a:avLst/>
            <a:gdLst/>
            <a:ahLst/>
            <a:cxnLst/>
            <a:rect l="l" t="t" r="r" b="b"/>
            <a:pathLst>
              <a:path w="4120400" h="4696554">
                <a:moveTo>
                  <a:pt x="0" y="0"/>
                </a:moveTo>
                <a:lnTo>
                  <a:pt x="4120400" y="0"/>
                </a:lnTo>
                <a:lnTo>
                  <a:pt x="4120400" y="4696554"/>
                </a:lnTo>
                <a:lnTo>
                  <a:pt x="0" y="4696554"/>
                </a:lnTo>
                <a:lnTo>
                  <a:pt x="0" y="0"/>
                </a:lnTo>
                <a:close/>
              </a:path>
            </a:pathLst>
          </a:custGeom>
          <a:blipFill>
            <a:blip r:embed="rId3"/>
            <a:stretch>
              <a:fillRect l="-4" r="-4"/>
            </a:stretch>
          </a:blipFill>
        </p:spPr>
      </p:sp>
      <p:sp>
        <p:nvSpPr>
          <p:cNvPr id="4" name="TextBox 4"/>
          <p:cNvSpPr txBox="1"/>
          <p:nvPr/>
        </p:nvSpPr>
        <p:spPr>
          <a:xfrm>
            <a:off x="1943730" y="905974"/>
            <a:ext cx="15433146" cy="1356355"/>
          </a:xfrm>
          <a:prstGeom prst="rect">
            <a:avLst/>
          </a:prstGeom>
        </p:spPr>
        <p:txBody>
          <a:bodyPr lIns="0" tIns="0" rIns="0" bIns="0" rtlCol="0" anchor="t">
            <a:spAutoFit/>
          </a:bodyPr>
          <a:lstStyle/>
          <a:p>
            <a:pPr algn="l">
              <a:lnSpc>
                <a:spcPts val="7076"/>
              </a:lnSpc>
            </a:pPr>
            <a:r>
              <a:rPr lang="en-US" sz="5896" spc="84">
                <a:solidFill>
                  <a:srgbClr val="F1DD94"/>
                </a:solidFill>
                <a:latin typeface="Trebuchet MS"/>
              </a:rPr>
              <a:t>Work-Life Integration</a:t>
            </a:r>
          </a:p>
        </p:txBody>
      </p:sp>
      <p:sp>
        <p:nvSpPr>
          <p:cNvPr id="5" name="Freeform 5"/>
          <p:cNvSpPr/>
          <p:nvPr/>
        </p:nvSpPr>
        <p:spPr>
          <a:xfrm>
            <a:off x="924717" y="905974"/>
            <a:ext cx="1019012" cy="795622"/>
          </a:xfrm>
          <a:custGeom>
            <a:avLst/>
            <a:gdLst/>
            <a:ahLst/>
            <a:cxnLst/>
            <a:rect l="l" t="t" r="r" b="b"/>
            <a:pathLst>
              <a:path w="1019012" h="795622">
                <a:moveTo>
                  <a:pt x="0" y="0"/>
                </a:moveTo>
                <a:lnTo>
                  <a:pt x="1019013" y="0"/>
                </a:lnTo>
                <a:lnTo>
                  <a:pt x="1019013" y="795622"/>
                </a:lnTo>
                <a:lnTo>
                  <a:pt x="0" y="795622"/>
                </a:lnTo>
                <a:lnTo>
                  <a:pt x="0" y="0"/>
                </a:lnTo>
                <a:close/>
              </a:path>
            </a:pathLst>
          </a:custGeom>
          <a:blipFill>
            <a:blip r:embed="rId4"/>
            <a:stretch>
              <a:fillRect l="-259" r="-259"/>
            </a:stretch>
          </a:blipFill>
        </p:spPr>
      </p:sp>
      <p:sp>
        <p:nvSpPr>
          <p:cNvPr id="6" name="Freeform 6"/>
          <p:cNvSpPr/>
          <p:nvPr/>
        </p:nvSpPr>
        <p:spPr>
          <a:xfrm>
            <a:off x="423325" y="3141379"/>
            <a:ext cx="8879570" cy="5611202"/>
          </a:xfrm>
          <a:custGeom>
            <a:avLst/>
            <a:gdLst/>
            <a:ahLst/>
            <a:cxnLst/>
            <a:rect l="l" t="t" r="r" b="b"/>
            <a:pathLst>
              <a:path w="8879570" h="5611202">
                <a:moveTo>
                  <a:pt x="0" y="0"/>
                </a:moveTo>
                <a:lnTo>
                  <a:pt x="8879570" y="0"/>
                </a:lnTo>
                <a:lnTo>
                  <a:pt x="8879570" y="5611202"/>
                </a:lnTo>
                <a:lnTo>
                  <a:pt x="0" y="5611202"/>
                </a:lnTo>
                <a:lnTo>
                  <a:pt x="0" y="0"/>
                </a:lnTo>
                <a:close/>
              </a:path>
            </a:pathLst>
          </a:custGeom>
          <a:blipFill>
            <a:blip r:embed="rId5"/>
            <a:stretch>
              <a:fillRect l="-2628" t="-73" r="-9796"/>
            </a:stretch>
          </a:blipFill>
        </p:spPr>
      </p:sp>
      <p:sp>
        <p:nvSpPr>
          <p:cNvPr id="7" name="TextBox 7"/>
          <p:cNvSpPr txBox="1"/>
          <p:nvPr/>
        </p:nvSpPr>
        <p:spPr>
          <a:xfrm>
            <a:off x="9526783" y="3112804"/>
            <a:ext cx="8761217" cy="6312796"/>
          </a:xfrm>
          <a:prstGeom prst="rect">
            <a:avLst/>
          </a:prstGeom>
        </p:spPr>
        <p:txBody>
          <a:bodyPr lIns="0" tIns="0" rIns="0" bIns="0" rtlCol="0" anchor="t">
            <a:spAutoFit/>
          </a:bodyPr>
          <a:lstStyle/>
          <a:p>
            <a:pPr algn="l">
              <a:lnSpc>
                <a:spcPts val="3887"/>
              </a:lnSpc>
            </a:pPr>
            <a:r>
              <a:rPr lang="en-US" sz="3036" spc="-12">
                <a:solidFill>
                  <a:srgbClr val="F1DD94"/>
                </a:solidFill>
                <a:latin typeface="Trebuchet MS"/>
              </a:rPr>
              <a:t>2. </a:t>
            </a:r>
            <a:r>
              <a:rPr lang="en-US" sz="3036" spc="-12">
                <a:solidFill>
                  <a:srgbClr val="F1DD94"/>
                </a:solidFill>
                <a:latin typeface="Trebuchet MS Bold"/>
              </a:rPr>
              <a:t>Fall Of Bitconnect</a:t>
            </a:r>
          </a:p>
          <a:p>
            <a:pPr algn="l">
              <a:lnSpc>
                <a:spcPts val="3887"/>
              </a:lnSpc>
            </a:pPr>
            <a:endParaRPr lang="en-US" sz="3036" spc="-12">
              <a:solidFill>
                <a:srgbClr val="F1DD94"/>
              </a:solidFill>
              <a:latin typeface="Trebuchet MS Bold"/>
            </a:endParaRPr>
          </a:p>
          <a:p>
            <a:pPr marL="655657" lvl="1" indent="-327828" algn="l">
              <a:lnSpc>
                <a:spcPts val="3887"/>
              </a:lnSpc>
              <a:buFont typeface="Arial"/>
              <a:buChar char="•"/>
            </a:pPr>
            <a:r>
              <a:rPr lang="en-US" sz="3036" spc="-12">
                <a:solidFill>
                  <a:srgbClr val="F1DD94"/>
                </a:solidFill>
                <a:latin typeface="Trebuchet MS"/>
              </a:rPr>
              <a:t> Ponzi Schemes(Scam) : The claimed of high return entire thing was a mad-up excuse, they were using money from new investors to pay the return of old investors.</a:t>
            </a:r>
          </a:p>
          <a:p>
            <a:pPr algn="l">
              <a:lnSpc>
                <a:spcPts val="3887"/>
              </a:lnSpc>
            </a:pPr>
            <a:endParaRPr lang="en-US" sz="3036" spc="-12">
              <a:solidFill>
                <a:srgbClr val="F1DD94"/>
              </a:solidFill>
              <a:latin typeface="Trebuchet MS"/>
            </a:endParaRPr>
          </a:p>
          <a:p>
            <a:pPr marL="655657" lvl="1" indent="-327828" algn="l">
              <a:lnSpc>
                <a:spcPts val="3887"/>
              </a:lnSpc>
              <a:buFont typeface="Arial"/>
              <a:buChar char="•"/>
            </a:pPr>
            <a:r>
              <a:rPr lang="en-US" sz="3036" spc="-12">
                <a:solidFill>
                  <a:srgbClr val="F1DD94"/>
                </a:solidFill>
                <a:latin typeface="Trebuchet MS"/>
              </a:rPr>
              <a:t>Platform Shutdown : On January 16, 2018, BitConnect abruptly announced the closure of its lending and exchange platform. The company cited continuous bad press, regulatory warnings, and DDoS attacks as the reasons for the shutdown.</a:t>
            </a: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12693"/>
            <a:ext cx="18516600" cy="10490193"/>
          </a:xfrm>
          <a:custGeom>
            <a:avLst/>
            <a:gdLst/>
            <a:ahLst/>
            <a:cxnLst/>
            <a:rect l="l" t="t" r="r" b="b"/>
            <a:pathLst>
              <a:path w="18278480" h="10281645">
                <a:moveTo>
                  <a:pt x="0" y="0"/>
                </a:moveTo>
                <a:lnTo>
                  <a:pt x="18278480" y="0"/>
                </a:lnTo>
                <a:lnTo>
                  <a:pt x="18278480" y="10281645"/>
                </a:lnTo>
                <a:lnTo>
                  <a:pt x="0" y="10281645"/>
                </a:lnTo>
                <a:lnTo>
                  <a:pt x="0" y="0"/>
                </a:lnTo>
                <a:close/>
              </a:path>
            </a:pathLst>
          </a:custGeom>
          <a:blipFill>
            <a:blip r:embed="rId2"/>
            <a:stretch>
              <a:fillRect/>
            </a:stretch>
          </a:blipFill>
        </p:spPr>
      </p:sp>
      <p:sp>
        <p:nvSpPr>
          <p:cNvPr id="3" name="TextBox 3"/>
          <p:cNvSpPr txBox="1"/>
          <p:nvPr/>
        </p:nvSpPr>
        <p:spPr>
          <a:xfrm>
            <a:off x="2079854" y="713949"/>
            <a:ext cx="15433146" cy="895350"/>
          </a:xfrm>
          <a:prstGeom prst="rect">
            <a:avLst/>
          </a:prstGeom>
        </p:spPr>
        <p:txBody>
          <a:bodyPr lIns="0" tIns="0" rIns="0" bIns="0" rtlCol="0" anchor="t">
            <a:spAutoFit/>
          </a:bodyPr>
          <a:lstStyle/>
          <a:p>
            <a:pPr algn="l">
              <a:lnSpc>
                <a:spcPts val="7076"/>
              </a:lnSpc>
            </a:pPr>
            <a:r>
              <a:rPr lang="en-US" sz="5896" spc="214">
                <a:solidFill>
                  <a:srgbClr val="F1DD94"/>
                </a:solidFill>
                <a:latin typeface="Cambria"/>
              </a:rPr>
              <a:t>Conclusion and Future Outlook</a:t>
            </a:r>
          </a:p>
        </p:txBody>
      </p:sp>
      <p:sp>
        <p:nvSpPr>
          <p:cNvPr id="4" name="Freeform 4"/>
          <p:cNvSpPr/>
          <p:nvPr/>
        </p:nvSpPr>
        <p:spPr>
          <a:xfrm>
            <a:off x="13896989" y="0"/>
            <a:ext cx="4381491" cy="4925035"/>
          </a:xfrm>
          <a:custGeom>
            <a:avLst/>
            <a:gdLst/>
            <a:ahLst/>
            <a:cxnLst/>
            <a:rect l="l" t="t" r="r" b="b"/>
            <a:pathLst>
              <a:path w="4381491" h="4925035">
                <a:moveTo>
                  <a:pt x="0" y="0"/>
                </a:moveTo>
                <a:lnTo>
                  <a:pt x="4381491" y="0"/>
                </a:lnTo>
                <a:lnTo>
                  <a:pt x="4381491" y="4925035"/>
                </a:lnTo>
                <a:lnTo>
                  <a:pt x="0" y="4925035"/>
                </a:lnTo>
                <a:lnTo>
                  <a:pt x="0" y="0"/>
                </a:lnTo>
                <a:close/>
              </a:path>
            </a:pathLst>
          </a:custGeom>
          <a:blipFill>
            <a:blip r:embed="rId3"/>
            <a:stretch>
              <a:fillRect t="-42" b="-42"/>
            </a:stretch>
          </a:blipFill>
        </p:spPr>
      </p:sp>
      <p:sp>
        <p:nvSpPr>
          <p:cNvPr id="5" name="Freeform 5"/>
          <p:cNvSpPr/>
          <p:nvPr/>
        </p:nvSpPr>
        <p:spPr>
          <a:xfrm flipH="1">
            <a:off x="-22569" y="6384685"/>
            <a:ext cx="3793533" cy="3871484"/>
          </a:xfrm>
          <a:custGeom>
            <a:avLst/>
            <a:gdLst/>
            <a:ahLst/>
            <a:cxnLst/>
            <a:rect l="l" t="t" r="r" b="b"/>
            <a:pathLst>
              <a:path w="3793533" h="3871484">
                <a:moveTo>
                  <a:pt x="3793533" y="0"/>
                </a:moveTo>
                <a:lnTo>
                  <a:pt x="0" y="0"/>
                </a:lnTo>
                <a:lnTo>
                  <a:pt x="0" y="3871484"/>
                </a:lnTo>
                <a:lnTo>
                  <a:pt x="3793533" y="3871484"/>
                </a:lnTo>
                <a:lnTo>
                  <a:pt x="3793533" y="0"/>
                </a:lnTo>
                <a:close/>
              </a:path>
            </a:pathLst>
          </a:custGeom>
          <a:blipFill>
            <a:blip r:embed="rId4"/>
            <a:stretch>
              <a:fillRect l="-23" r="-23"/>
            </a:stretch>
          </a:blipFill>
        </p:spPr>
      </p:sp>
      <p:sp>
        <p:nvSpPr>
          <p:cNvPr id="6" name="Freeform 6"/>
          <p:cNvSpPr/>
          <p:nvPr/>
        </p:nvSpPr>
        <p:spPr>
          <a:xfrm>
            <a:off x="902800" y="713949"/>
            <a:ext cx="971397" cy="758392"/>
          </a:xfrm>
          <a:custGeom>
            <a:avLst/>
            <a:gdLst/>
            <a:ahLst/>
            <a:cxnLst/>
            <a:rect l="l" t="t" r="r" b="b"/>
            <a:pathLst>
              <a:path w="971397" h="758392">
                <a:moveTo>
                  <a:pt x="0" y="0"/>
                </a:moveTo>
                <a:lnTo>
                  <a:pt x="971397" y="0"/>
                </a:lnTo>
                <a:lnTo>
                  <a:pt x="971397" y="758392"/>
                </a:lnTo>
                <a:lnTo>
                  <a:pt x="0" y="758392"/>
                </a:lnTo>
                <a:lnTo>
                  <a:pt x="0" y="0"/>
                </a:lnTo>
                <a:close/>
              </a:path>
            </a:pathLst>
          </a:custGeom>
          <a:blipFill>
            <a:blip r:embed="rId5"/>
            <a:stretch>
              <a:fillRect l="-84" r="-84"/>
            </a:stretch>
          </a:blipFill>
        </p:spPr>
      </p:sp>
      <p:grpSp>
        <p:nvGrpSpPr>
          <p:cNvPr id="7" name="Group 7"/>
          <p:cNvGrpSpPr/>
          <p:nvPr/>
        </p:nvGrpSpPr>
        <p:grpSpPr>
          <a:xfrm>
            <a:off x="11392490" y="3112417"/>
            <a:ext cx="6501510" cy="6066085"/>
            <a:chOff x="0" y="0"/>
            <a:chExt cx="5055351" cy="4716780"/>
          </a:xfrm>
        </p:grpSpPr>
        <p:sp>
          <p:nvSpPr>
            <p:cNvPr id="8" name="Freeform 8"/>
            <p:cNvSpPr/>
            <p:nvPr/>
          </p:nvSpPr>
          <p:spPr>
            <a:xfrm>
              <a:off x="0" y="-7620"/>
              <a:ext cx="5060431" cy="4726940"/>
            </a:xfrm>
            <a:custGeom>
              <a:avLst/>
              <a:gdLst/>
              <a:ahLst/>
              <a:cxnLst/>
              <a:rect l="l" t="t" r="r" b="b"/>
              <a:pathLst>
                <a:path w="5060431" h="4726940">
                  <a:moveTo>
                    <a:pt x="3576774" y="4662170"/>
                  </a:moveTo>
                  <a:cubicBezTo>
                    <a:pt x="3547521" y="4669790"/>
                    <a:pt x="3524917" y="4679950"/>
                    <a:pt x="3502313" y="4682490"/>
                  </a:cubicBezTo>
                  <a:cubicBezTo>
                    <a:pt x="3374666" y="4692650"/>
                    <a:pt x="3248349" y="4702810"/>
                    <a:pt x="3120702" y="4711700"/>
                  </a:cubicBezTo>
                  <a:cubicBezTo>
                    <a:pt x="3055549" y="4715510"/>
                    <a:pt x="2990396" y="4719320"/>
                    <a:pt x="2925243" y="4720590"/>
                  </a:cubicBezTo>
                  <a:cubicBezTo>
                    <a:pt x="2854771" y="4723130"/>
                    <a:pt x="2784299" y="4726940"/>
                    <a:pt x="2715157" y="4724400"/>
                  </a:cubicBezTo>
                  <a:cubicBezTo>
                    <a:pt x="2648674" y="4723130"/>
                    <a:pt x="2582191" y="4719320"/>
                    <a:pt x="2518368" y="4707890"/>
                  </a:cubicBezTo>
                  <a:cubicBezTo>
                    <a:pt x="2435929" y="4693920"/>
                    <a:pt x="2352161" y="4693920"/>
                    <a:pt x="2271052" y="4681220"/>
                  </a:cubicBezTo>
                  <a:cubicBezTo>
                    <a:pt x="2059637" y="4648200"/>
                    <a:pt x="1844233" y="4657090"/>
                    <a:pt x="1631488" y="4643120"/>
                  </a:cubicBezTo>
                  <a:cubicBezTo>
                    <a:pt x="1511819" y="4635500"/>
                    <a:pt x="1392150" y="4617720"/>
                    <a:pt x="1272481" y="4602480"/>
                  </a:cubicBezTo>
                  <a:cubicBezTo>
                    <a:pt x="1136856" y="4585970"/>
                    <a:pt x="1001231" y="4566920"/>
                    <a:pt x="864276" y="4549140"/>
                  </a:cubicBezTo>
                  <a:cubicBezTo>
                    <a:pt x="764552" y="4536440"/>
                    <a:pt x="663498" y="4523740"/>
                    <a:pt x="563774" y="4511040"/>
                  </a:cubicBezTo>
                  <a:cubicBezTo>
                    <a:pt x="561115" y="4511040"/>
                    <a:pt x="558455" y="4509770"/>
                    <a:pt x="555796" y="4509770"/>
                  </a:cubicBezTo>
                  <a:cubicBezTo>
                    <a:pt x="472028" y="4475480"/>
                    <a:pt x="382941" y="4448810"/>
                    <a:pt x="305821" y="4404360"/>
                  </a:cubicBezTo>
                  <a:cubicBezTo>
                    <a:pt x="175515" y="4328160"/>
                    <a:pt x="119669" y="4206240"/>
                    <a:pt x="114350" y="4062730"/>
                  </a:cubicBezTo>
                  <a:cubicBezTo>
                    <a:pt x="113021" y="4013200"/>
                    <a:pt x="106372" y="3964940"/>
                    <a:pt x="106372" y="3915410"/>
                  </a:cubicBezTo>
                  <a:cubicBezTo>
                    <a:pt x="107702" y="3846830"/>
                    <a:pt x="113021" y="3779520"/>
                    <a:pt x="117010" y="3712210"/>
                  </a:cubicBezTo>
                  <a:cubicBezTo>
                    <a:pt x="127647" y="3511550"/>
                    <a:pt x="132966" y="3310890"/>
                    <a:pt x="117010" y="3110230"/>
                  </a:cubicBezTo>
                  <a:cubicBezTo>
                    <a:pt x="102384" y="2929890"/>
                    <a:pt x="89087" y="2750820"/>
                    <a:pt x="74461" y="2570480"/>
                  </a:cubicBezTo>
                  <a:cubicBezTo>
                    <a:pt x="65153" y="2454910"/>
                    <a:pt x="53186" y="2340610"/>
                    <a:pt x="45208" y="2225040"/>
                  </a:cubicBezTo>
                  <a:cubicBezTo>
                    <a:pt x="39890" y="2148840"/>
                    <a:pt x="41219" y="2071370"/>
                    <a:pt x="35901" y="1995170"/>
                  </a:cubicBezTo>
                  <a:cubicBezTo>
                    <a:pt x="33241" y="1951990"/>
                    <a:pt x="18615" y="1910080"/>
                    <a:pt x="17286" y="1866900"/>
                  </a:cubicBezTo>
                  <a:cubicBezTo>
                    <a:pt x="11967" y="1762760"/>
                    <a:pt x="10637" y="1657350"/>
                    <a:pt x="7978" y="1551940"/>
                  </a:cubicBezTo>
                  <a:cubicBezTo>
                    <a:pt x="6648" y="1511300"/>
                    <a:pt x="0" y="1470660"/>
                    <a:pt x="1330" y="1430020"/>
                  </a:cubicBezTo>
                  <a:cubicBezTo>
                    <a:pt x="2659" y="1366520"/>
                    <a:pt x="10637" y="1303020"/>
                    <a:pt x="11967" y="1239520"/>
                  </a:cubicBezTo>
                  <a:cubicBezTo>
                    <a:pt x="13297" y="1165860"/>
                    <a:pt x="5319" y="1092200"/>
                    <a:pt x="7978" y="1019810"/>
                  </a:cubicBezTo>
                  <a:cubicBezTo>
                    <a:pt x="7978" y="949960"/>
                    <a:pt x="17286" y="881380"/>
                    <a:pt x="26593" y="811530"/>
                  </a:cubicBezTo>
                  <a:cubicBezTo>
                    <a:pt x="29252" y="787400"/>
                    <a:pt x="47868" y="765810"/>
                    <a:pt x="53186" y="741680"/>
                  </a:cubicBezTo>
                  <a:cubicBezTo>
                    <a:pt x="75790" y="622300"/>
                    <a:pt x="99724" y="502920"/>
                    <a:pt x="158229" y="392430"/>
                  </a:cubicBezTo>
                  <a:cubicBezTo>
                    <a:pt x="171526" y="368300"/>
                    <a:pt x="192800" y="346710"/>
                    <a:pt x="212745" y="327660"/>
                  </a:cubicBezTo>
                  <a:cubicBezTo>
                    <a:pt x="219393" y="321310"/>
                    <a:pt x="235349" y="325120"/>
                    <a:pt x="239338" y="325120"/>
                  </a:cubicBezTo>
                  <a:cubicBezTo>
                    <a:pt x="248646" y="308610"/>
                    <a:pt x="253964" y="292100"/>
                    <a:pt x="264601" y="284480"/>
                  </a:cubicBezTo>
                  <a:cubicBezTo>
                    <a:pt x="321777" y="242570"/>
                    <a:pt x="381611" y="212090"/>
                    <a:pt x="456072" y="204470"/>
                  </a:cubicBezTo>
                  <a:cubicBezTo>
                    <a:pt x="511917" y="198120"/>
                    <a:pt x="566433" y="175260"/>
                    <a:pt x="622279" y="162560"/>
                  </a:cubicBezTo>
                  <a:cubicBezTo>
                    <a:pt x="690091" y="147320"/>
                    <a:pt x="757904" y="129540"/>
                    <a:pt x="828376" y="120650"/>
                  </a:cubicBezTo>
                  <a:cubicBezTo>
                    <a:pt x="892199" y="113030"/>
                    <a:pt x="953363" y="96520"/>
                    <a:pt x="1018516" y="91440"/>
                  </a:cubicBezTo>
                  <a:cubicBezTo>
                    <a:pt x="1084999" y="86360"/>
                    <a:pt x="1151482" y="71120"/>
                    <a:pt x="1219294" y="66040"/>
                  </a:cubicBezTo>
                  <a:cubicBezTo>
                    <a:pt x="1402787" y="53340"/>
                    <a:pt x="1587609" y="44450"/>
                    <a:pt x="1771101" y="34290"/>
                  </a:cubicBezTo>
                  <a:cubicBezTo>
                    <a:pt x="1816310" y="31750"/>
                    <a:pt x="1861518" y="34290"/>
                    <a:pt x="1906726" y="35560"/>
                  </a:cubicBezTo>
                  <a:cubicBezTo>
                    <a:pt x="1929331" y="36830"/>
                    <a:pt x="1951935" y="41910"/>
                    <a:pt x="1975869" y="44450"/>
                  </a:cubicBezTo>
                  <a:cubicBezTo>
                    <a:pt x="1986506" y="45720"/>
                    <a:pt x="1997143" y="41910"/>
                    <a:pt x="2007780" y="41910"/>
                  </a:cubicBezTo>
                  <a:cubicBezTo>
                    <a:pt x="2039692" y="41910"/>
                    <a:pt x="2072933" y="41910"/>
                    <a:pt x="2104845" y="40640"/>
                  </a:cubicBezTo>
                  <a:cubicBezTo>
                    <a:pt x="2166009" y="38100"/>
                    <a:pt x="2228503" y="31750"/>
                    <a:pt x="2289667" y="31750"/>
                  </a:cubicBezTo>
                  <a:cubicBezTo>
                    <a:pt x="2349502" y="31750"/>
                    <a:pt x="2409336" y="35560"/>
                    <a:pt x="2469171" y="38100"/>
                  </a:cubicBezTo>
                  <a:lnTo>
                    <a:pt x="2517038" y="38100"/>
                  </a:lnTo>
                  <a:cubicBezTo>
                    <a:pt x="2590169" y="35560"/>
                    <a:pt x="2661971" y="35560"/>
                    <a:pt x="2735102" y="31750"/>
                  </a:cubicBezTo>
                  <a:cubicBezTo>
                    <a:pt x="2805574" y="27940"/>
                    <a:pt x="2874716" y="19050"/>
                    <a:pt x="2945187" y="15240"/>
                  </a:cubicBezTo>
                  <a:cubicBezTo>
                    <a:pt x="2978429" y="12700"/>
                    <a:pt x="3013000" y="12700"/>
                    <a:pt x="3046241" y="19050"/>
                  </a:cubicBezTo>
                  <a:cubicBezTo>
                    <a:pt x="3096768" y="27940"/>
                    <a:pt x="3144636" y="33020"/>
                    <a:pt x="3195163" y="19050"/>
                  </a:cubicBezTo>
                  <a:cubicBezTo>
                    <a:pt x="3213778" y="13970"/>
                    <a:pt x="3237712" y="22860"/>
                    <a:pt x="3258986" y="25400"/>
                  </a:cubicBezTo>
                  <a:cubicBezTo>
                    <a:pt x="3268294" y="26670"/>
                    <a:pt x="3278931" y="29210"/>
                    <a:pt x="3284250" y="25400"/>
                  </a:cubicBezTo>
                  <a:cubicBezTo>
                    <a:pt x="3320150" y="0"/>
                    <a:pt x="3353392" y="6350"/>
                    <a:pt x="3387963" y="27940"/>
                  </a:cubicBezTo>
                  <a:cubicBezTo>
                    <a:pt x="3391952" y="30480"/>
                    <a:pt x="3402589" y="24130"/>
                    <a:pt x="3410567" y="24130"/>
                  </a:cubicBezTo>
                  <a:cubicBezTo>
                    <a:pt x="3442479" y="24130"/>
                    <a:pt x="3474390" y="24130"/>
                    <a:pt x="3507632" y="25400"/>
                  </a:cubicBezTo>
                  <a:cubicBezTo>
                    <a:pt x="3531566" y="26670"/>
                    <a:pt x="3554170" y="34290"/>
                    <a:pt x="3578104" y="36830"/>
                  </a:cubicBezTo>
                  <a:cubicBezTo>
                    <a:pt x="3629960" y="43180"/>
                    <a:pt x="3683147" y="53340"/>
                    <a:pt x="3736333" y="53340"/>
                  </a:cubicBezTo>
                  <a:cubicBezTo>
                    <a:pt x="3836057" y="54610"/>
                    <a:pt x="3935781" y="58420"/>
                    <a:pt x="4034175" y="78740"/>
                  </a:cubicBezTo>
                  <a:cubicBezTo>
                    <a:pt x="4125922" y="97790"/>
                    <a:pt x="4220327" y="97790"/>
                    <a:pt x="4313403" y="113030"/>
                  </a:cubicBezTo>
                  <a:cubicBezTo>
                    <a:pt x="4369249" y="121920"/>
                    <a:pt x="4426424" y="138430"/>
                    <a:pt x="4474292" y="165100"/>
                  </a:cubicBezTo>
                  <a:cubicBezTo>
                    <a:pt x="4526148" y="193040"/>
                    <a:pt x="4566038" y="238760"/>
                    <a:pt x="4612576" y="276860"/>
                  </a:cubicBezTo>
                  <a:cubicBezTo>
                    <a:pt x="4629862" y="290830"/>
                    <a:pt x="4655125" y="300990"/>
                    <a:pt x="4667092" y="318770"/>
                  </a:cubicBezTo>
                  <a:cubicBezTo>
                    <a:pt x="4701663" y="367030"/>
                    <a:pt x="4732245" y="417830"/>
                    <a:pt x="4762827" y="468630"/>
                  </a:cubicBezTo>
                  <a:cubicBezTo>
                    <a:pt x="4785431" y="505460"/>
                    <a:pt x="4808035" y="543560"/>
                    <a:pt x="4825321" y="581660"/>
                  </a:cubicBezTo>
                  <a:cubicBezTo>
                    <a:pt x="4843936" y="626110"/>
                    <a:pt x="4858562" y="671830"/>
                    <a:pt x="4873189" y="718820"/>
                  </a:cubicBezTo>
                  <a:cubicBezTo>
                    <a:pt x="4895793" y="792480"/>
                    <a:pt x="4922386" y="866140"/>
                    <a:pt x="4937012" y="942340"/>
                  </a:cubicBezTo>
                  <a:cubicBezTo>
                    <a:pt x="4958286" y="1049020"/>
                    <a:pt x="4968924" y="1158240"/>
                    <a:pt x="4984879" y="1266190"/>
                  </a:cubicBezTo>
                  <a:cubicBezTo>
                    <a:pt x="4990198" y="1301750"/>
                    <a:pt x="4996846" y="1337310"/>
                    <a:pt x="4999506" y="1372870"/>
                  </a:cubicBezTo>
                  <a:cubicBezTo>
                    <a:pt x="5007484" y="1474470"/>
                    <a:pt x="5012802" y="1574800"/>
                    <a:pt x="5019451" y="1676400"/>
                  </a:cubicBezTo>
                  <a:cubicBezTo>
                    <a:pt x="5028758" y="1802130"/>
                    <a:pt x="5042055" y="1926590"/>
                    <a:pt x="5048703" y="2052320"/>
                  </a:cubicBezTo>
                  <a:cubicBezTo>
                    <a:pt x="5055352" y="2172970"/>
                    <a:pt x="5060431" y="2294890"/>
                    <a:pt x="5057891" y="2416810"/>
                  </a:cubicBezTo>
                  <a:cubicBezTo>
                    <a:pt x="5054022" y="2620010"/>
                    <a:pt x="5043384" y="2821940"/>
                    <a:pt x="5032747" y="3025140"/>
                  </a:cubicBezTo>
                  <a:cubicBezTo>
                    <a:pt x="5026099" y="3150870"/>
                    <a:pt x="5016791" y="3275330"/>
                    <a:pt x="5003495" y="3399790"/>
                  </a:cubicBezTo>
                  <a:cubicBezTo>
                    <a:pt x="4990198" y="3524250"/>
                    <a:pt x="4970253" y="3647440"/>
                    <a:pt x="4955627" y="3771900"/>
                  </a:cubicBezTo>
                  <a:cubicBezTo>
                    <a:pt x="4944990" y="3858260"/>
                    <a:pt x="4942331" y="3944620"/>
                    <a:pt x="4930363" y="4029710"/>
                  </a:cubicBezTo>
                  <a:cubicBezTo>
                    <a:pt x="4919726" y="4107180"/>
                    <a:pt x="4879837" y="4175760"/>
                    <a:pt x="4826650" y="4232910"/>
                  </a:cubicBezTo>
                  <a:cubicBezTo>
                    <a:pt x="4782772" y="4281170"/>
                    <a:pt x="4748201" y="4335780"/>
                    <a:pt x="4702993" y="4382770"/>
                  </a:cubicBezTo>
                  <a:cubicBezTo>
                    <a:pt x="4663103" y="4424680"/>
                    <a:pt x="4619224" y="4466590"/>
                    <a:pt x="4550082" y="4467860"/>
                  </a:cubicBezTo>
                  <a:cubicBezTo>
                    <a:pt x="4534126" y="4467860"/>
                    <a:pt x="4519500" y="4483100"/>
                    <a:pt x="4503544" y="4490720"/>
                  </a:cubicBezTo>
                  <a:cubicBezTo>
                    <a:pt x="4435732" y="4518660"/>
                    <a:pt x="4365260" y="4542790"/>
                    <a:pt x="4298777" y="4573270"/>
                  </a:cubicBezTo>
                  <a:cubicBezTo>
                    <a:pt x="4176449" y="4629150"/>
                    <a:pt x="4044813" y="4638040"/>
                    <a:pt x="3913177" y="4643120"/>
                  </a:cubicBezTo>
                  <a:cubicBezTo>
                    <a:pt x="3862650" y="4645660"/>
                    <a:pt x="3810794" y="4641850"/>
                    <a:pt x="3760266" y="4645660"/>
                  </a:cubicBezTo>
                  <a:cubicBezTo>
                    <a:pt x="3735003" y="4646930"/>
                    <a:pt x="3711069" y="4658360"/>
                    <a:pt x="3687135" y="4663440"/>
                  </a:cubicBezTo>
                  <a:cubicBezTo>
                    <a:pt x="3676498" y="4665980"/>
                    <a:pt x="3665861" y="4664710"/>
                    <a:pt x="3653894" y="4665980"/>
                  </a:cubicBezTo>
                  <a:cubicBezTo>
                    <a:pt x="3637938" y="4667250"/>
                    <a:pt x="3621982" y="4671060"/>
                    <a:pt x="3606027" y="4669790"/>
                  </a:cubicBezTo>
                  <a:cubicBezTo>
                    <a:pt x="3590071" y="4667250"/>
                    <a:pt x="3579433" y="4662170"/>
                    <a:pt x="3576774" y="4662170"/>
                  </a:cubicBezTo>
                  <a:close/>
                </a:path>
              </a:pathLst>
            </a:custGeom>
            <a:blipFill>
              <a:blip r:embed="rId6"/>
              <a:stretch>
                <a:fillRect t="-3615" b="-3615"/>
              </a:stretch>
            </a:blipFill>
          </p:spPr>
        </p:sp>
      </p:grpSp>
      <p:sp>
        <p:nvSpPr>
          <p:cNvPr id="9" name="TextBox 9"/>
          <p:cNvSpPr txBox="1"/>
          <p:nvPr/>
        </p:nvSpPr>
        <p:spPr>
          <a:xfrm>
            <a:off x="438150" y="3239110"/>
            <a:ext cx="10764963" cy="6424871"/>
          </a:xfrm>
          <a:prstGeom prst="rect">
            <a:avLst/>
          </a:prstGeom>
        </p:spPr>
        <p:txBody>
          <a:bodyPr lIns="0" tIns="0" rIns="0" bIns="0" rtlCol="0" anchor="t">
            <a:spAutoFit/>
          </a:bodyPr>
          <a:lstStyle/>
          <a:p>
            <a:pPr algn="ctr">
              <a:lnSpc>
                <a:spcPts val="5122"/>
              </a:lnSpc>
            </a:pPr>
            <a:r>
              <a:rPr lang="en-US" sz="2739">
                <a:solidFill>
                  <a:srgbClr val="F1DD94"/>
                </a:solidFill>
                <a:latin typeface="Tahoma"/>
              </a:rPr>
              <a:t>The future of cryptocurrency holds vast potential for disruption and innovation in the financial sector. While cryptocurrencies offer advantages such as decentralization, security, and accessibility, investors must know the market’s volatility and associated risks. As the cryptocurrency ecosystem evolves, technological advancements, regulatory developments, and institutional adoption will play crucial roles in shaping its future. Embracing this digital revolution with caution and informed decision-making can unlock exciting opportunities for investors and contribute to transforming the global financial landscape.</a:t>
            </a: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12693"/>
            <a:ext cx="18278480" cy="10281645"/>
          </a:xfrm>
          <a:custGeom>
            <a:avLst/>
            <a:gdLst/>
            <a:ahLst/>
            <a:cxnLst/>
            <a:rect l="l" t="t" r="r" b="b"/>
            <a:pathLst>
              <a:path w="18278480" h="10281645">
                <a:moveTo>
                  <a:pt x="0" y="0"/>
                </a:moveTo>
                <a:lnTo>
                  <a:pt x="18278480" y="0"/>
                </a:lnTo>
                <a:lnTo>
                  <a:pt x="18278480" y="10281645"/>
                </a:lnTo>
                <a:lnTo>
                  <a:pt x="0" y="10281645"/>
                </a:lnTo>
                <a:lnTo>
                  <a:pt x="0" y="0"/>
                </a:lnTo>
                <a:close/>
              </a:path>
            </a:pathLst>
          </a:custGeom>
          <a:blipFill>
            <a:blip r:embed="rId2"/>
            <a:stretch>
              <a:fillRect/>
            </a:stretch>
          </a:blipFill>
        </p:spPr>
      </p:sp>
      <p:sp>
        <p:nvSpPr>
          <p:cNvPr id="3" name="Freeform 3"/>
          <p:cNvSpPr/>
          <p:nvPr/>
        </p:nvSpPr>
        <p:spPr>
          <a:xfrm>
            <a:off x="14484932" y="6065707"/>
            <a:ext cx="3793533" cy="3871484"/>
          </a:xfrm>
          <a:custGeom>
            <a:avLst/>
            <a:gdLst/>
            <a:ahLst/>
            <a:cxnLst/>
            <a:rect l="l" t="t" r="r" b="b"/>
            <a:pathLst>
              <a:path w="3793533" h="3871484">
                <a:moveTo>
                  <a:pt x="0" y="0"/>
                </a:moveTo>
                <a:lnTo>
                  <a:pt x="3793533" y="0"/>
                </a:lnTo>
                <a:lnTo>
                  <a:pt x="3793533" y="3871483"/>
                </a:lnTo>
                <a:lnTo>
                  <a:pt x="0" y="3871483"/>
                </a:lnTo>
                <a:lnTo>
                  <a:pt x="0" y="0"/>
                </a:lnTo>
                <a:close/>
              </a:path>
            </a:pathLst>
          </a:custGeom>
          <a:blipFill>
            <a:blip r:embed="rId3"/>
            <a:stretch>
              <a:fillRect l="-23" r="-23"/>
            </a:stretch>
          </a:blipFill>
        </p:spPr>
      </p:sp>
      <p:sp>
        <p:nvSpPr>
          <p:cNvPr id="4" name="Freeform 4"/>
          <p:cNvSpPr/>
          <p:nvPr/>
        </p:nvSpPr>
        <p:spPr>
          <a:xfrm>
            <a:off x="0" y="438709"/>
            <a:ext cx="3770964" cy="3871484"/>
          </a:xfrm>
          <a:custGeom>
            <a:avLst/>
            <a:gdLst/>
            <a:ahLst/>
            <a:cxnLst/>
            <a:rect l="l" t="t" r="r" b="b"/>
            <a:pathLst>
              <a:path w="3770964" h="3871484">
                <a:moveTo>
                  <a:pt x="0" y="0"/>
                </a:moveTo>
                <a:lnTo>
                  <a:pt x="3770964" y="0"/>
                </a:lnTo>
                <a:lnTo>
                  <a:pt x="3770964" y="3871483"/>
                </a:lnTo>
                <a:lnTo>
                  <a:pt x="0" y="3871483"/>
                </a:lnTo>
                <a:lnTo>
                  <a:pt x="0" y="0"/>
                </a:lnTo>
                <a:close/>
              </a:path>
            </a:pathLst>
          </a:custGeom>
          <a:blipFill>
            <a:blip r:embed="rId4"/>
            <a:stretch>
              <a:fillRect l="-6" r="-6"/>
            </a:stretch>
          </a:blipFill>
        </p:spPr>
      </p:sp>
      <p:sp>
        <p:nvSpPr>
          <p:cNvPr id="5" name="TextBox 5"/>
          <p:cNvSpPr txBox="1"/>
          <p:nvPr/>
        </p:nvSpPr>
        <p:spPr>
          <a:xfrm>
            <a:off x="4592424" y="4222028"/>
            <a:ext cx="11058658" cy="2438400"/>
          </a:xfrm>
          <a:prstGeom prst="rect">
            <a:avLst/>
          </a:prstGeom>
        </p:spPr>
        <p:txBody>
          <a:bodyPr lIns="0" tIns="0" rIns="0" bIns="0" rtlCol="0" anchor="t">
            <a:spAutoFit/>
          </a:bodyPr>
          <a:lstStyle/>
          <a:p>
            <a:pPr algn="l">
              <a:lnSpc>
                <a:spcPts val="19130"/>
              </a:lnSpc>
            </a:pPr>
            <a:r>
              <a:rPr lang="en-US" sz="15941" spc="64" dirty="0">
                <a:solidFill>
                  <a:srgbClr val="F1DD94"/>
                </a:solidFill>
                <a:latin typeface="Cambria"/>
              </a:rPr>
              <a:t>Thank You</a:t>
            </a:r>
          </a:p>
        </p:txBody>
      </p:sp>
      <p:grpSp>
        <p:nvGrpSpPr>
          <p:cNvPr id="6" name="Group 6"/>
          <p:cNvGrpSpPr/>
          <p:nvPr/>
        </p:nvGrpSpPr>
        <p:grpSpPr>
          <a:xfrm>
            <a:off x="8156746" y="4166744"/>
            <a:ext cx="1965571" cy="47600"/>
            <a:chOff x="0" y="0"/>
            <a:chExt cx="2620762" cy="63467"/>
          </a:xfrm>
        </p:grpSpPr>
        <p:sp>
          <p:nvSpPr>
            <p:cNvPr id="7" name="Freeform 7"/>
            <p:cNvSpPr/>
            <p:nvPr/>
          </p:nvSpPr>
          <p:spPr>
            <a:xfrm>
              <a:off x="0" y="0"/>
              <a:ext cx="2620010" cy="63500"/>
            </a:xfrm>
            <a:custGeom>
              <a:avLst/>
              <a:gdLst/>
              <a:ahLst/>
              <a:cxnLst/>
              <a:rect l="l" t="t" r="r" b="b"/>
              <a:pathLst>
                <a:path w="2620010" h="63500">
                  <a:moveTo>
                    <a:pt x="2620010" y="0"/>
                  </a:moveTo>
                  <a:lnTo>
                    <a:pt x="0" y="0"/>
                  </a:lnTo>
                  <a:lnTo>
                    <a:pt x="0" y="63500"/>
                  </a:lnTo>
                  <a:lnTo>
                    <a:pt x="2620010" y="63500"/>
                  </a:lnTo>
                  <a:lnTo>
                    <a:pt x="2620010" y="0"/>
                  </a:lnTo>
                  <a:close/>
                </a:path>
              </a:pathLst>
            </a:custGeom>
            <a:solidFill>
              <a:srgbClr val="F1DD94"/>
            </a:solidFill>
          </p:spPr>
        </p:sp>
      </p:grpSp>
      <p:grpSp>
        <p:nvGrpSpPr>
          <p:cNvPr id="8" name="Group 8"/>
          <p:cNvGrpSpPr/>
          <p:nvPr/>
        </p:nvGrpSpPr>
        <p:grpSpPr>
          <a:xfrm>
            <a:off x="8156746" y="6915929"/>
            <a:ext cx="1965571" cy="47600"/>
            <a:chOff x="0" y="0"/>
            <a:chExt cx="2620762" cy="63467"/>
          </a:xfrm>
        </p:grpSpPr>
        <p:sp>
          <p:nvSpPr>
            <p:cNvPr id="9" name="Freeform 9"/>
            <p:cNvSpPr/>
            <p:nvPr/>
          </p:nvSpPr>
          <p:spPr>
            <a:xfrm>
              <a:off x="0" y="0"/>
              <a:ext cx="2620010" cy="63500"/>
            </a:xfrm>
            <a:custGeom>
              <a:avLst/>
              <a:gdLst/>
              <a:ahLst/>
              <a:cxnLst/>
              <a:rect l="l" t="t" r="r" b="b"/>
              <a:pathLst>
                <a:path w="2620010" h="63500">
                  <a:moveTo>
                    <a:pt x="2620010" y="0"/>
                  </a:moveTo>
                  <a:lnTo>
                    <a:pt x="0" y="0"/>
                  </a:lnTo>
                  <a:lnTo>
                    <a:pt x="0" y="63500"/>
                  </a:lnTo>
                  <a:lnTo>
                    <a:pt x="2620010" y="63500"/>
                  </a:lnTo>
                  <a:lnTo>
                    <a:pt x="2620010" y="0"/>
                  </a:lnTo>
                  <a:close/>
                </a:path>
              </a:pathLst>
            </a:custGeom>
            <a:solidFill>
              <a:srgbClr val="F1DD94"/>
            </a:solidFill>
          </p:spPr>
        </p:sp>
      </p:grpSp>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39317" y="-243482"/>
            <a:ext cx="18536842" cy="10540007"/>
          </a:xfrm>
          <a:custGeom>
            <a:avLst/>
            <a:gdLst/>
            <a:ahLst/>
            <a:cxnLst/>
            <a:rect l="l" t="t" r="r" b="b"/>
            <a:pathLst>
              <a:path w="18536842" h="10540007">
                <a:moveTo>
                  <a:pt x="0" y="0"/>
                </a:moveTo>
                <a:lnTo>
                  <a:pt x="18536842" y="0"/>
                </a:lnTo>
                <a:lnTo>
                  <a:pt x="18536842" y="10540007"/>
                </a:lnTo>
                <a:lnTo>
                  <a:pt x="0" y="10540007"/>
                </a:lnTo>
                <a:lnTo>
                  <a:pt x="0" y="0"/>
                </a:lnTo>
                <a:close/>
              </a:path>
            </a:pathLst>
          </a:custGeom>
          <a:blipFill>
            <a:blip r:embed="rId2"/>
            <a:stretch>
              <a:fillRect l="-896" r="-896" b="-701"/>
            </a:stretch>
          </a:blipFill>
        </p:spPr>
      </p:sp>
      <p:sp>
        <p:nvSpPr>
          <p:cNvPr id="3" name="Freeform 3"/>
          <p:cNvSpPr/>
          <p:nvPr/>
        </p:nvSpPr>
        <p:spPr>
          <a:xfrm>
            <a:off x="-157098" y="7788658"/>
            <a:ext cx="3240710" cy="2462517"/>
          </a:xfrm>
          <a:custGeom>
            <a:avLst/>
            <a:gdLst/>
            <a:ahLst/>
            <a:cxnLst/>
            <a:rect l="l" t="t" r="r" b="b"/>
            <a:pathLst>
              <a:path w="3240710" h="2462517">
                <a:moveTo>
                  <a:pt x="0" y="0"/>
                </a:moveTo>
                <a:lnTo>
                  <a:pt x="3240710" y="0"/>
                </a:lnTo>
                <a:lnTo>
                  <a:pt x="3240710" y="2462517"/>
                </a:lnTo>
                <a:lnTo>
                  <a:pt x="0" y="2462517"/>
                </a:lnTo>
                <a:lnTo>
                  <a:pt x="0" y="0"/>
                </a:lnTo>
                <a:close/>
              </a:path>
            </a:pathLst>
          </a:custGeom>
          <a:blipFill>
            <a:blip r:embed="rId3"/>
            <a:stretch>
              <a:fillRect t="-27" b="-27"/>
            </a:stretch>
          </a:blipFill>
        </p:spPr>
      </p:sp>
      <p:sp>
        <p:nvSpPr>
          <p:cNvPr id="4" name="Freeform 4"/>
          <p:cNvSpPr/>
          <p:nvPr/>
        </p:nvSpPr>
        <p:spPr>
          <a:xfrm>
            <a:off x="15491899" y="1218"/>
            <a:ext cx="2786592" cy="2449824"/>
          </a:xfrm>
          <a:custGeom>
            <a:avLst/>
            <a:gdLst/>
            <a:ahLst/>
            <a:cxnLst/>
            <a:rect l="l" t="t" r="r" b="b"/>
            <a:pathLst>
              <a:path w="2786592" h="2449824">
                <a:moveTo>
                  <a:pt x="0" y="0"/>
                </a:moveTo>
                <a:lnTo>
                  <a:pt x="2786592" y="0"/>
                </a:lnTo>
                <a:lnTo>
                  <a:pt x="2786592" y="2449824"/>
                </a:lnTo>
                <a:lnTo>
                  <a:pt x="0" y="2449824"/>
                </a:lnTo>
                <a:lnTo>
                  <a:pt x="0" y="0"/>
                </a:lnTo>
                <a:close/>
              </a:path>
            </a:pathLst>
          </a:custGeom>
          <a:blipFill>
            <a:blip r:embed="rId4"/>
            <a:stretch>
              <a:fillRect l="-29" r="-29"/>
            </a:stretch>
          </a:blipFill>
        </p:spPr>
      </p:sp>
      <p:sp>
        <p:nvSpPr>
          <p:cNvPr id="5" name="Freeform 5"/>
          <p:cNvSpPr/>
          <p:nvPr/>
        </p:nvSpPr>
        <p:spPr>
          <a:xfrm>
            <a:off x="832701" y="773649"/>
            <a:ext cx="971397" cy="758392"/>
          </a:xfrm>
          <a:custGeom>
            <a:avLst/>
            <a:gdLst/>
            <a:ahLst/>
            <a:cxnLst/>
            <a:rect l="l" t="t" r="r" b="b"/>
            <a:pathLst>
              <a:path w="971397" h="758392">
                <a:moveTo>
                  <a:pt x="0" y="0"/>
                </a:moveTo>
                <a:lnTo>
                  <a:pt x="971397" y="0"/>
                </a:lnTo>
                <a:lnTo>
                  <a:pt x="971397" y="758392"/>
                </a:lnTo>
                <a:lnTo>
                  <a:pt x="0" y="758392"/>
                </a:lnTo>
                <a:lnTo>
                  <a:pt x="0" y="0"/>
                </a:lnTo>
                <a:close/>
              </a:path>
            </a:pathLst>
          </a:custGeom>
          <a:blipFill>
            <a:blip r:embed="rId5"/>
            <a:stretch>
              <a:fillRect l="-84" r="-84"/>
            </a:stretch>
          </a:blipFill>
        </p:spPr>
      </p:sp>
      <p:grpSp>
        <p:nvGrpSpPr>
          <p:cNvPr id="6" name="Group 6"/>
          <p:cNvGrpSpPr/>
          <p:nvPr/>
        </p:nvGrpSpPr>
        <p:grpSpPr>
          <a:xfrm>
            <a:off x="462764" y="2235097"/>
            <a:ext cx="7003538" cy="7696196"/>
            <a:chOff x="0" y="0"/>
            <a:chExt cx="5778500" cy="6350000"/>
          </a:xfrm>
        </p:grpSpPr>
        <p:sp>
          <p:nvSpPr>
            <p:cNvPr id="7" name="Freeform 7"/>
            <p:cNvSpPr/>
            <p:nvPr/>
          </p:nvSpPr>
          <p:spPr>
            <a:xfrm>
              <a:off x="0" y="0"/>
              <a:ext cx="5778500" cy="6350000"/>
            </a:xfrm>
            <a:custGeom>
              <a:avLst/>
              <a:gdLst/>
              <a:ahLst/>
              <a:cxnLst/>
              <a:rect l="l" t="t" r="r" b="b"/>
              <a:pathLst>
                <a:path w="5778500" h="6350000">
                  <a:moveTo>
                    <a:pt x="2889250" y="0"/>
                  </a:moveTo>
                  <a:cubicBezTo>
                    <a:pt x="1258570" y="0"/>
                    <a:pt x="0" y="1144270"/>
                    <a:pt x="0" y="2917190"/>
                  </a:cubicBezTo>
                  <a:cubicBezTo>
                    <a:pt x="0" y="4175760"/>
                    <a:pt x="0" y="6350000"/>
                    <a:pt x="0" y="6350000"/>
                  </a:cubicBezTo>
                  <a:lnTo>
                    <a:pt x="2889250" y="6350000"/>
                  </a:lnTo>
                  <a:lnTo>
                    <a:pt x="5778500" y="6350000"/>
                  </a:lnTo>
                  <a:cubicBezTo>
                    <a:pt x="5778500" y="6350000"/>
                    <a:pt x="5778500" y="4175760"/>
                    <a:pt x="5778500" y="2917190"/>
                  </a:cubicBezTo>
                  <a:cubicBezTo>
                    <a:pt x="5778500" y="1144270"/>
                    <a:pt x="4519930" y="0"/>
                    <a:pt x="2889250" y="0"/>
                  </a:cubicBezTo>
                  <a:close/>
                </a:path>
              </a:pathLst>
            </a:custGeom>
            <a:blipFill>
              <a:blip r:embed="rId6"/>
              <a:stretch>
                <a:fillRect l="-33107" r="-33107"/>
              </a:stretch>
            </a:blipFill>
          </p:spPr>
        </p:sp>
      </p:grpSp>
      <p:grpSp>
        <p:nvGrpSpPr>
          <p:cNvPr id="8" name="Group 8"/>
          <p:cNvGrpSpPr/>
          <p:nvPr/>
        </p:nvGrpSpPr>
        <p:grpSpPr>
          <a:xfrm>
            <a:off x="9559961" y="1152845"/>
            <a:ext cx="6421608" cy="913667"/>
            <a:chOff x="0" y="0"/>
            <a:chExt cx="2178206" cy="309916"/>
          </a:xfrm>
        </p:grpSpPr>
        <p:sp>
          <p:nvSpPr>
            <p:cNvPr id="9" name="Freeform 9"/>
            <p:cNvSpPr/>
            <p:nvPr/>
          </p:nvSpPr>
          <p:spPr>
            <a:xfrm>
              <a:off x="0" y="0"/>
              <a:ext cx="2178206" cy="309916"/>
            </a:xfrm>
            <a:custGeom>
              <a:avLst/>
              <a:gdLst/>
              <a:ahLst/>
              <a:cxnLst/>
              <a:rect l="l" t="t" r="r" b="b"/>
              <a:pathLst>
                <a:path w="2178206" h="309916">
                  <a:moveTo>
                    <a:pt x="1975006" y="0"/>
                  </a:moveTo>
                  <a:cubicBezTo>
                    <a:pt x="2087236" y="0"/>
                    <a:pt x="2178206" y="69373"/>
                    <a:pt x="2178206" y="154958"/>
                  </a:cubicBezTo>
                  <a:cubicBezTo>
                    <a:pt x="2178206" y="240543"/>
                    <a:pt x="2087236" y="309916"/>
                    <a:pt x="1975006" y="309916"/>
                  </a:cubicBezTo>
                  <a:lnTo>
                    <a:pt x="203200" y="309916"/>
                  </a:lnTo>
                  <a:cubicBezTo>
                    <a:pt x="90970" y="309916"/>
                    <a:pt x="0" y="240543"/>
                    <a:pt x="0" y="154958"/>
                  </a:cubicBezTo>
                  <a:cubicBezTo>
                    <a:pt x="0" y="69373"/>
                    <a:pt x="90970" y="0"/>
                    <a:pt x="203200" y="0"/>
                  </a:cubicBezTo>
                  <a:lnTo>
                    <a:pt x="1975006" y="0"/>
                  </a:lnTo>
                </a:path>
              </a:pathLst>
            </a:custGeom>
            <a:solidFill>
              <a:srgbClr val="17634D"/>
            </a:solidFill>
            <a:ln w="12700" cap="sq">
              <a:solidFill>
                <a:srgbClr val="000000"/>
              </a:solidFill>
              <a:prstDash val="solid"/>
              <a:miter/>
            </a:ln>
          </p:spPr>
        </p:sp>
      </p:grpSp>
      <p:sp>
        <p:nvSpPr>
          <p:cNvPr id="10" name="Freeform 10"/>
          <p:cNvSpPr/>
          <p:nvPr/>
        </p:nvSpPr>
        <p:spPr>
          <a:xfrm>
            <a:off x="10236153" y="1306599"/>
            <a:ext cx="631394" cy="637187"/>
          </a:xfrm>
          <a:custGeom>
            <a:avLst/>
            <a:gdLst/>
            <a:ahLst/>
            <a:cxnLst/>
            <a:rect l="l" t="t" r="r" b="b"/>
            <a:pathLst>
              <a:path w="631394" h="637187">
                <a:moveTo>
                  <a:pt x="0" y="0"/>
                </a:moveTo>
                <a:lnTo>
                  <a:pt x="631394" y="0"/>
                </a:lnTo>
                <a:lnTo>
                  <a:pt x="631394" y="637187"/>
                </a:lnTo>
                <a:lnTo>
                  <a:pt x="0" y="63718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1" name="TextBox 11"/>
          <p:cNvSpPr txBox="1"/>
          <p:nvPr/>
        </p:nvSpPr>
        <p:spPr>
          <a:xfrm>
            <a:off x="7757720" y="3142129"/>
            <a:ext cx="10026089" cy="6463308"/>
          </a:xfrm>
          <a:prstGeom prst="rect">
            <a:avLst/>
          </a:prstGeom>
        </p:spPr>
        <p:txBody>
          <a:bodyPr lIns="0" tIns="0" rIns="0" bIns="0" rtlCol="0" anchor="t">
            <a:spAutoFit/>
          </a:bodyPr>
          <a:lstStyle/>
          <a:p>
            <a:pPr marL="771106" lvl="1" indent="-385553" algn="l">
              <a:lnSpc>
                <a:spcPts val="3571"/>
              </a:lnSpc>
              <a:buFont typeface="Arial"/>
              <a:buChar char="•"/>
            </a:pPr>
            <a:r>
              <a:rPr lang="en-US" sz="3571" spc="-110" dirty="0">
                <a:solidFill>
                  <a:srgbClr val="F1DD94"/>
                </a:solidFill>
                <a:latin typeface="Trebuchet MS"/>
              </a:rPr>
              <a:t>Cryptocurrencies are digital assets designed to work as a medium of exchange using cryptography to secure transactions.</a:t>
            </a:r>
          </a:p>
          <a:p>
            <a:pPr algn="l">
              <a:lnSpc>
                <a:spcPts val="3571"/>
              </a:lnSpc>
            </a:pPr>
            <a:endParaRPr lang="en-US" sz="3571" spc="-110" dirty="0">
              <a:solidFill>
                <a:srgbClr val="F1DD94"/>
              </a:solidFill>
              <a:latin typeface="Trebuchet MS"/>
            </a:endParaRPr>
          </a:p>
          <a:p>
            <a:pPr marL="771106" lvl="1" indent="-385553" algn="l">
              <a:lnSpc>
                <a:spcPts val="3571"/>
              </a:lnSpc>
              <a:buFont typeface="Arial"/>
              <a:buChar char="•"/>
            </a:pPr>
            <a:r>
              <a:rPr lang="en-US" sz="3571" spc="-110" dirty="0">
                <a:solidFill>
                  <a:srgbClr val="F1DD94"/>
                </a:solidFill>
                <a:latin typeface="Trebuchet MS"/>
              </a:rPr>
              <a:t>First Cryptocurrency ever created was Bitcoin</a:t>
            </a:r>
          </a:p>
          <a:p>
            <a:pPr algn="l">
              <a:lnSpc>
                <a:spcPts val="3571"/>
              </a:lnSpc>
            </a:pPr>
            <a:endParaRPr lang="en-US" sz="3571" spc="-110" dirty="0">
              <a:solidFill>
                <a:srgbClr val="F1DD94"/>
              </a:solidFill>
              <a:latin typeface="Trebuchet MS"/>
            </a:endParaRPr>
          </a:p>
          <a:p>
            <a:pPr marL="771106" lvl="1" indent="-385553" algn="l">
              <a:lnSpc>
                <a:spcPts val="3571"/>
              </a:lnSpc>
              <a:buFont typeface="Arial"/>
              <a:buChar char="•"/>
            </a:pPr>
            <a:r>
              <a:rPr lang="en-US" sz="3571" spc="-110" dirty="0">
                <a:solidFill>
                  <a:srgbClr val="F1DD94"/>
                </a:solidFill>
                <a:latin typeface="Trebuchet MS"/>
              </a:rPr>
              <a:t>They offer decentralization, transparency, and security compared to traditional financial systems.</a:t>
            </a:r>
          </a:p>
          <a:p>
            <a:pPr algn="l">
              <a:lnSpc>
                <a:spcPts val="3571"/>
              </a:lnSpc>
            </a:pPr>
            <a:endParaRPr lang="en-US" sz="3571" spc="-110" dirty="0">
              <a:solidFill>
                <a:srgbClr val="F1DD94"/>
              </a:solidFill>
              <a:latin typeface="Trebuchet MS"/>
            </a:endParaRPr>
          </a:p>
          <a:p>
            <a:pPr marL="771106" lvl="1" indent="-385553" algn="l">
              <a:lnSpc>
                <a:spcPts val="3571"/>
              </a:lnSpc>
              <a:buFont typeface="Arial"/>
              <a:buChar char="•"/>
            </a:pPr>
            <a:r>
              <a:rPr lang="en-US" sz="3571" spc="-110" dirty="0">
                <a:solidFill>
                  <a:srgbClr val="F1DD94"/>
                </a:solidFill>
                <a:latin typeface="Trebuchet MS"/>
              </a:rPr>
              <a:t>The underlying technology behind most cryptocurrencies is blockchain. A blockchain is a chain of blocks, where each block contains a list of transactions. </a:t>
            </a:r>
          </a:p>
        </p:txBody>
      </p:sp>
      <p:sp>
        <p:nvSpPr>
          <p:cNvPr id="12" name="TextBox 12"/>
          <p:cNvSpPr txBox="1"/>
          <p:nvPr/>
        </p:nvSpPr>
        <p:spPr>
          <a:xfrm>
            <a:off x="1943730" y="607753"/>
            <a:ext cx="4912715" cy="895350"/>
          </a:xfrm>
          <a:prstGeom prst="rect">
            <a:avLst/>
          </a:prstGeom>
        </p:spPr>
        <p:txBody>
          <a:bodyPr lIns="0" tIns="0" rIns="0" bIns="0" rtlCol="0" anchor="t">
            <a:spAutoFit/>
          </a:bodyPr>
          <a:lstStyle/>
          <a:p>
            <a:pPr algn="l">
              <a:lnSpc>
                <a:spcPts val="7076"/>
              </a:lnSpc>
            </a:pPr>
            <a:r>
              <a:rPr lang="en-US" sz="5896" spc="194">
                <a:solidFill>
                  <a:srgbClr val="F1DD94"/>
                </a:solidFill>
                <a:latin typeface="Trebuchet MS"/>
              </a:rPr>
              <a:t>Introduction</a:t>
            </a:r>
          </a:p>
        </p:txBody>
      </p:sp>
      <p:sp>
        <p:nvSpPr>
          <p:cNvPr id="13" name="TextBox 13"/>
          <p:cNvSpPr txBox="1"/>
          <p:nvPr/>
        </p:nvSpPr>
        <p:spPr>
          <a:xfrm>
            <a:off x="9559961" y="1377542"/>
            <a:ext cx="6421608" cy="485775"/>
          </a:xfrm>
          <a:prstGeom prst="rect">
            <a:avLst/>
          </a:prstGeom>
        </p:spPr>
        <p:txBody>
          <a:bodyPr lIns="0" tIns="0" rIns="0" bIns="0" rtlCol="0" anchor="t">
            <a:spAutoFit/>
          </a:bodyPr>
          <a:lstStyle/>
          <a:p>
            <a:pPr algn="ctr">
              <a:lnSpc>
                <a:spcPts val="3778"/>
              </a:lnSpc>
              <a:spcBef>
                <a:spcPct val="0"/>
              </a:spcBef>
            </a:pPr>
            <a:r>
              <a:rPr lang="en-US" sz="3148" spc="-49">
                <a:solidFill>
                  <a:srgbClr val="F1DD94"/>
                </a:solidFill>
                <a:latin typeface="Yeseva One"/>
              </a:rPr>
              <a:t>About Cypto</a:t>
            </a: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39317" y="-246575"/>
            <a:ext cx="18536842" cy="10540007"/>
          </a:xfrm>
          <a:custGeom>
            <a:avLst/>
            <a:gdLst/>
            <a:ahLst/>
            <a:cxnLst/>
            <a:rect l="l" t="t" r="r" b="b"/>
            <a:pathLst>
              <a:path w="18536842" h="10540007">
                <a:moveTo>
                  <a:pt x="0" y="0"/>
                </a:moveTo>
                <a:lnTo>
                  <a:pt x="18536842" y="0"/>
                </a:lnTo>
                <a:lnTo>
                  <a:pt x="18536842" y="10540007"/>
                </a:lnTo>
                <a:lnTo>
                  <a:pt x="0" y="10540007"/>
                </a:lnTo>
                <a:lnTo>
                  <a:pt x="0" y="0"/>
                </a:lnTo>
                <a:close/>
              </a:path>
            </a:pathLst>
          </a:custGeom>
          <a:blipFill>
            <a:blip r:embed="rId2"/>
            <a:stretch>
              <a:fillRect l="-896" r="-896" b="-701"/>
            </a:stretch>
          </a:blipFill>
        </p:spPr>
      </p:sp>
      <p:sp>
        <p:nvSpPr>
          <p:cNvPr id="3" name="Freeform 3"/>
          <p:cNvSpPr/>
          <p:nvPr/>
        </p:nvSpPr>
        <p:spPr>
          <a:xfrm>
            <a:off x="14159981" y="11787"/>
            <a:ext cx="3257849" cy="2627531"/>
          </a:xfrm>
          <a:custGeom>
            <a:avLst/>
            <a:gdLst/>
            <a:ahLst/>
            <a:cxnLst/>
            <a:rect l="l" t="t" r="r" b="b"/>
            <a:pathLst>
              <a:path w="3257849" h="2627531">
                <a:moveTo>
                  <a:pt x="0" y="0"/>
                </a:moveTo>
                <a:lnTo>
                  <a:pt x="3257849" y="0"/>
                </a:lnTo>
                <a:lnTo>
                  <a:pt x="3257849" y="2627531"/>
                </a:lnTo>
                <a:lnTo>
                  <a:pt x="0" y="2627531"/>
                </a:lnTo>
                <a:lnTo>
                  <a:pt x="0" y="0"/>
                </a:lnTo>
                <a:close/>
              </a:path>
            </a:pathLst>
          </a:custGeom>
          <a:blipFill>
            <a:blip r:embed="rId3"/>
            <a:stretch>
              <a:fillRect t="-30" b="-30"/>
            </a:stretch>
          </a:blipFill>
        </p:spPr>
      </p:sp>
      <p:sp>
        <p:nvSpPr>
          <p:cNvPr id="4" name="Freeform 4"/>
          <p:cNvSpPr/>
          <p:nvPr/>
        </p:nvSpPr>
        <p:spPr>
          <a:xfrm>
            <a:off x="1028700" y="649498"/>
            <a:ext cx="971399" cy="758404"/>
          </a:xfrm>
          <a:custGeom>
            <a:avLst/>
            <a:gdLst/>
            <a:ahLst/>
            <a:cxnLst/>
            <a:rect l="l" t="t" r="r" b="b"/>
            <a:pathLst>
              <a:path w="971399" h="758404">
                <a:moveTo>
                  <a:pt x="0" y="0"/>
                </a:moveTo>
                <a:lnTo>
                  <a:pt x="971399" y="0"/>
                </a:lnTo>
                <a:lnTo>
                  <a:pt x="971399" y="758404"/>
                </a:lnTo>
                <a:lnTo>
                  <a:pt x="0" y="758404"/>
                </a:lnTo>
                <a:lnTo>
                  <a:pt x="0" y="0"/>
                </a:lnTo>
                <a:close/>
              </a:path>
            </a:pathLst>
          </a:custGeom>
          <a:blipFill>
            <a:blip r:embed="rId4"/>
            <a:stretch>
              <a:fillRect t="-229" b="-229"/>
            </a:stretch>
          </a:blipFill>
        </p:spPr>
      </p:sp>
      <p:grpSp>
        <p:nvGrpSpPr>
          <p:cNvPr id="5" name="Group 5"/>
          <p:cNvGrpSpPr/>
          <p:nvPr/>
        </p:nvGrpSpPr>
        <p:grpSpPr>
          <a:xfrm>
            <a:off x="9367298" y="1325553"/>
            <a:ext cx="6421608" cy="913667"/>
            <a:chOff x="0" y="0"/>
            <a:chExt cx="2178206" cy="309916"/>
          </a:xfrm>
        </p:grpSpPr>
        <p:sp>
          <p:nvSpPr>
            <p:cNvPr id="6" name="Freeform 6"/>
            <p:cNvSpPr/>
            <p:nvPr/>
          </p:nvSpPr>
          <p:spPr>
            <a:xfrm>
              <a:off x="0" y="0"/>
              <a:ext cx="2178206" cy="309916"/>
            </a:xfrm>
            <a:custGeom>
              <a:avLst/>
              <a:gdLst/>
              <a:ahLst/>
              <a:cxnLst/>
              <a:rect l="l" t="t" r="r" b="b"/>
              <a:pathLst>
                <a:path w="2178206" h="309916">
                  <a:moveTo>
                    <a:pt x="1975006" y="0"/>
                  </a:moveTo>
                  <a:cubicBezTo>
                    <a:pt x="2087236" y="0"/>
                    <a:pt x="2178206" y="69373"/>
                    <a:pt x="2178206" y="154958"/>
                  </a:cubicBezTo>
                  <a:cubicBezTo>
                    <a:pt x="2178206" y="240543"/>
                    <a:pt x="2087236" y="309916"/>
                    <a:pt x="1975006" y="309916"/>
                  </a:cubicBezTo>
                  <a:lnTo>
                    <a:pt x="203200" y="309916"/>
                  </a:lnTo>
                  <a:cubicBezTo>
                    <a:pt x="90970" y="309916"/>
                    <a:pt x="0" y="240543"/>
                    <a:pt x="0" y="154958"/>
                  </a:cubicBezTo>
                  <a:cubicBezTo>
                    <a:pt x="0" y="69373"/>
                    <a:pt x="90970" y="0"/>
                    <a:pt x="203200" y="0"/>
                  </a:cubicBezTo>
                  <a:lnTo>
                    <a:pt x="1975006" y="0"/>
                  </a:lnTo>
                </a:path>
              </a:pathLst>
            </a:custGeom>
            <a:solidFill>
              <a:srgbClr val="17634D"/>
            </a:solidFill>
            <a:ln w="12700" cap="sq">
              <a:solidFill>
                <a:srgbClr val="000000"/>
              </a:solidFill>
              <a:prstDash val="solid"/>
              <a:miter/>
            </a:ln>
          </p:spPr>
        </p:sp>
      </p:grpSp>
      <p:grpSp>
        <p:nvGrpSpPr>
          <p:cNvPr id="7" name="Group 7"/>
          <p:cNvGrpSpPr/>
          <p:nvPr/>
        </p:nvGrpSpPr>
        <p:grpSpPr>
          <a:xfrm rot="-10800000">
            <a:off x="560254" y="2420222"/>
            <a:ext cx="7014854" cy="6866932"/>
            <a:chOff x="0" y="0"/>
            <a:chExt cx="8490504" cy="8311465"/>
          </a:xfrm>
        </p:grpSpPr>
        <p:sp>
          <p:nvSpPr>
            <p:cNvPr id="8" name="Freeform 8"/>
            <p:cNvSpPr/>
            <p:nvPr/>
          </p:nvSpPr>
          <p:spPr>
            <a:xfrm>
              <a:off x="0" y="0"/>
              <a:ext cx="8490504" cy="8311465"/>
            </a:xfrm>
            <a:custGeom>
              <a:avLst/>
              <a:gdLst/>
              <a:ahLst/>
              <a:cxnLst/>
              <a:rect l="l" t="t" r="r" b="b"/>
              <a:pathLst>
                <a:path w="8490504" h="8311465">
                  <a:moveTo>
                    <a:pt x="4245252" y="0"/>
                  </a:moveTo>
                  <a:cubicBezTo>
                    <a:pt x="1849250" y="0"/>
                    <a:pt x="0" y="1497726"/>
                    <a:pt x="0" y="3818287"/>
                  </a:cubicBezTo>
                  <a:cubicBezTo>
                    <a:pt x="0" y="5465619"/>
                    <a:pt x="0" y="8311465"/>
                    <a:pt x="0" y="8311465"/>
                  </a:cubicBezTo>
                  <a:lnTo>
                    <a:pt x="4245252" y="8311465"/>
                  </a:lnTo>
                  <a:lnTo>
                    <a:pt x="8490504" y="8311465"/>
                  </a:lnTo>
                  <a:cubicBezTo>
                    <a:pt x="8490504" y="8311465"/>
                    <a:pt x="8490504" y="5465620"/>
                    <a:pt x="8490504" y="3818287"/>
                  </a:cubicBezTo>
                  <a:cubicBezTo>
                    <a:pt x="8490504" y="1497726"/>
                    <a:pt x="6641254" y="0"/>
                    <a:pt x="4245252" y="0"/>
                  </a:cubicBezTo>
                  <a:close/>
                </a:path>
              </a:pathLst>
            </a:custGeom>
            <a:blipFill>
              <a:blip r:embed="rId5"/>
              <a:stretch>
                <a:fillRect l="-9015" r="-65013"/>
              </a:stretch>
            </a:blipFill>
          </p:spPr>
        </p:sp>
      </p:grpSp>
      <p:sp>
        <p:nvSpPr>
          <p:cNvPr id="9" name="Freeform 9"/>
          <p:cNvSpPr/>
          <p:nvPr/>
        </p:nvSpPr>
        <p:spPr>
          <a:xfrm>
            <a:off x="9509711" y="1462359"/>
            <a:ext cx="631394" cy="637187"/>
          </a:xfrm>
          <a:custGeom>
            <a:avLst/>
            <a:gdLst/>
            <a:ahLst/>
            <a:cxnLst/>
            <a:rect l="l" t="t" r="r" b="b"/>
            <a:pathLst>
              <a:path w="631394" h="637187">
                <a:moveTo>
                  <a:pt x="0" y="0"/>
                </a:moveTo>
                <a:lnTo>
                  <a:pt x="631394" y="0"/>
                </a:lnTo>
                <a:lnTo>
                  <a:pt x="631394" y="637187"/>
                </a:lnTo>
                <a:lnTo>
                  <a:pt x="0" y="63718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0" name="TextBox 10"/>
          <p:cNvSpPr txBox="1"/>
          <p:nvPr/>
        </p:nvSpPr>
        <p:spPr>
          <a:xfrm>
            <a:off x="7937892" y="2715260"/>
            <a:ext cx="9731888" cy="7571740"/>
          </a:xfrm>
          <a:prstGeom prst="rect">
            <a:avLst/>
          </a:prstGeom>
        </p:spPr>
        <p:txBody>
          <a:bodyPr lIns="0" tIns="0" rIns="0" bIns="0" rtlCol="0" anchor="t">
            <a:spAutoFit/>
          </a:bodyPr>
          <a:lstStyle/>
          <a:p>
            <a:pPr marL="723267" lvl="1" indent="-361634" algn="l">
              <a:lnSpc>
                <a:spcPts val="3350"/>
              </a:lnSpc>
              <a:buFont typeface="Arial"/>
              <a:buChar char="•"/>
            </a:pPr>
            <a:r>
              <a:rPr lang="en-US" sz="3350" spc="-140">
                <a:solidFill>
                  <a:srgbClr val="F1DD94"/>
                </a:solidFill>
                <a:latin typeface="Glacial Indifference"/>
              </a:rPr>
              <a:t>Bitcoin, created in 2008 by an unknown person or group of people using the pseudonym Satoshi Nakamoto, was the first decentralized cryptocurrency.</a:t>
            </a:r>
          </a:p>
          <a:p>
            <a:pPr algn="l">
              <a:lnSpc>
                <a:spcPts val="3350"/>
              </a:lnSpc>
            </a:pPr>
            <a:endParaRPr lang="en-US" sz="3350" spc="-140">
              <a:solidFill>
                <a:srgbClr val="F1DD94"/>
              </a:solidFill>
              <a:latin typeface="Glacial Indifference"/>
            </a:endParaRPr>
          </a:p>
          <a:p>
            <a:pPr marL="723267" lvl="1" indent="-361634" algn="l">
              <a:lnSpc>
                <a:spcPts val="3350"/>
              </a:lnSpc>
              <a:buFont typeface="Arial"/>
              <a:buChar char="•"/>
            </a:pPr>
            <a:r>
              <a:rPr lang="en-US" sz="3350" spc="-140">
                <a:solidFill>
                  <a:srgbClr val="F1DD94"/>
                </a:solidFill>
                <a:latin typeface="Glacial Indifference Bold"/>
              </a:rPr>
              <a:t>“Satoshi’s whitepaper” </a:t>
            </a:r>
            <a:r>
              <a:rPr lang="en-US" sz="3350" spc="-140">
                <a:solidFill>
                  <a:srgbClr val="F1DD94"/>
                </a:solidFill>
                <a:latin typeface="Glacial Indifference"/>
              </a:rPr>
              <a:t>: Satoshi Nakamoto published a scientific paper titled Bitcoin: A Peer-to-Peer Electronic Cash System. The paper presented the concept of cryptographically secured blockchain technology. Bitcoin was described as a theoretical open-source digital resource. “Open source” meant that no one owned it</a:t>
            </a:r>
          </a:p>
          <a:p>
            <a:pPr algn="l">
              <a:lnSpc>
                <a:spcPts val="3350"/>
              </a:lnSpc>
            </a:pPr>
            <a:endParaRPr lang="en-US" sz="3350" spc="-140">
              <a:solidFill>
                <a:srgbClr val="F1DD94"/>
              </a:solidFill>
              <a:latin typeface="Glacial Indifference"/>
            </a:endParaRPr>
          </a:p>
          <a:p>
            <a:pPr marL="723267" lvl="1" indent="-361634" algn="l">
              <a:lnSpc>
                <a:spcPts val="3350"/>
              </a:lnSpc>
              <a:buFont typeface="Arial"/>
              <a:buChar char="•"/>
            </a:pPr>
            <a:r>
              <a:rPr lang="en-US" sz="3350" spc="-140">
                <a:solidFill>
                  <a:srgbClr val="F1DD94"/>
                </a:solidFill>
                <a:latin typeface="Glacial Indifference Bold"/>
              </a:rPr>
              <a:t>The First Big Bubble,2013</a:t>
            </a:r>
            <a:r>
              <a:rPr lang="en-US" sz="3350" spc="-140">
                <a:solidFill>
                  <a:srgbClr val="F1DD94"/>
                </a:solidFill>
                <a:latin typeface="Glacial Indifference"/>
              </a:rPr>
              <a:t> : In January 2013, the price of a single Bitcoin exceeded $1,000 for the first time. It was an important milestone, even if the price dropped quickly afterward and then stagnated for about two years before managing to hit the $1,000 mark again.</a:t>
            </a:r>
          </a:p>
          <a:p>
            <a:pPr algn="l">
              <a:lnSpc>
                <a:spcPts val="3350"/>
              </a:lnSpc>
            </a:pPr>
            <a:endParaRPr lang="en-US" sz="3350" spc="-140">
              <a:solidFill>
                <a:srgbClr val="F1DD94"/>
              </a:solidFill>
              <a:latin typeface="Glacial Indifference"/>
            </a:endParaRPr>
          </a:p>
        </p:txBody>
      </p:sp>
      <p:sp>
        <p:nvSpPr>
          <p:cNvPr id="11" name="TextBox 11"/>
          <p:cNvSpPr txBox="1"/>
          <p:nvPr/>
        </p:nvSpPr>
        <p:spPr>
          <a:xfrm>
            <a:off x="2157162" y="581025"/>
            <a:ext cx="11561462" cy="895350"/>
          </a:xfrm>
          <a:prstGeom prst="rect">
            <a:avLst/>
          </a:prstGeom>
        </p:spPr>
        <p:txBody>
          <a:bodyPr lIns="0" tIns="0" rIns="0" bIns="0" rtlCol="0" anchor="t">
            <a:spAutoFit/>
          </a:bodyPr>
          <a:lstStyle/>
          <a:p>
            <a:pPr algn="l">
              <a:lnSpc>
                <a:spcPts val="7079"/>
              </a:lnSpc>
            </a:pPr>
            <a:r>
              <a:rPr lang="en-US" sz="5899" spc="173">
                <a:solidFill>
                  <a:srgbClr val="F1DD94"/>
                </a:solidFill>
                <a:latin typeface="Trebuchet MS"/>
              </a:rPr>
              <a:t>Historical Concept</a:t>
            </a:r>
          </a:p>
        </p:txBody>
      </p:sp>
      <p:sp>
        <p:nvSpPr>
          <p:cNvPr id="12" name="TextBox 12"/>
          <p:cNvSpPr txBox="1"/>
          <p:nvPr/>
        </p:nvSpPr>
        <p:spPr>
          <a:xfrm>
            <a:off x="9650183" y="1550250"/>
            <a:ext cx="6421608" cy="485775"/>
          </a:xfrm>
          <a:prstGeom prst="rect">
            <a:avLst/>
          </a:prstGeom>
        </p:spPr>
        <p:txBody>
          <a:bodyPr lIns="0" tIns="0" rIns="0" bIns="0" rtlCol="0" anchor="t">
            <a:spAutoFit/>
          </a:bodyPr>
          <a:lstStyle/>
          <a:p>
            <a:pPr algn="ctr">
              <a:lnSpc>
                <a:spcPts val="3778"/>
              </a:lnSpc>
              <a:spcBef>
                <a:spcPct val="0"/>
              </a:spcBef>
            </a:pPr>
            <a:r>
              <a:rPr lang="en-US" sz="3148" spc="-49">
                <a:solidFill>
                  <a:srgbClr val="F1DD94"/>
                </a:solidFill>
                <a:latin typeface="Yeseva One"/>
              </a:rPr>
              <a:t>Evolution Of Crypto/Bitcoin</a:t>
            </a: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71612" y="-214280"/>
            <a:ext cx="18569137" cy="10507712"/>
          </a:xfrm>
          <a:custGeom>
            <a:avLst/>
            <a:gdLst/>
            <a:ahLst/>
            <a:cxnLst/>
            <a:rect l="l" t="t" r="r" b="b"/>
            <a:pathLst>
              <a:path w="18569137" h="10507712">
                <a:moveTo>
                  <a:pt x="0" y="0"/>
                </a:moveTo>
                <a:lnTo>
                  <a:pt x="18569137" y="0"/>
                </a:lnTo>
                <a:lnTo>
                  <a:pt x="18569137" y="10507712"/>
                </a:lnTo>
                <a:lnTo>
                  <a:pt x="0" y="10507712"/>
                </a:lnTo>
                <a:lnTo>
                  <a:pt x="0" y="0"/>
                </a:lnTo>
                <a:close/>
              </a:path>
            </a:pathLst>
          </a:custGeom>
          <a:blipFill>
            <a:blip r:embed="rId2"/>
            <a:stretch>
              <a:fillRect l="-696" r="-696" b="-788"/>
            </a:stretch>
          </a:blipFill>
        </p:spPr>
      </p:sp>
      <p:sp>
        <p:nvSpPr>
          <p:cNvPr id="3" name="Freeform 3"/>
          <p:cNvSpPr/>
          <p:nvPr/>
        </p:nvSpPr>
        <p:spPr>
          <a:xfrm>
            <a:off x="14159981" y="11787"/>
            <a:ext cx="3257849" cy="2627531"/>
          </a:xfrm>
          <a:custGeom>
            <a:avLst/>
            <a:gdLst/>
            <a:ahLst/>
            <a:cxnLst/>
            <a:rect l="l" t="t" r="r" b="b"/>
            <a:pathLst>
              <a:path w="3257849" h="2627531">
                <a:moveTo>
                  <a:pt x="0" y="0"/>
                </a:moveTo>
                <a:lnTo>
                  <a:pt x="3257849" y="0"/>
                </a:lnTo>
                <a:lnTo>
                  <a:pt x="3257849" y="2627531"/>
                </a:lnTo>
                <a:lnTo>
                  <a:pt x="0" y="2627531"/>
                </a:lnTo>
                <a:lnTo>
                  <a:pt x="0" y="0"/>
                </a:lnTo>
                <a:close/>
              </a:path>
            </a:pathLst>
          </a:custGeom>
          <a:blipFill>
            <a:blip r:embed="rId3"/>
            <a:stretch>
              <a:fillRect t="-30" b="-30"/>
            </a:stretch>
          </a:blipFill>
        </p:spPr>
      </p:sp>
      <p:sp>
        <p:nvSpPr>
          <p:cNvPr id="4" name="Freeform 4"/>
          <p:cNvSpPr/>
          <p:nvPr/>
        </p:nvSpPr>
        <p:spPr>
          <a:xfrm>
            <a:off x="668967" y="649498"/>
            <a:ext cx="971399" cy="758404"/>
          </a:xfrm>
          <a:custGeom>
            <a:avLst/>
            <a:gdLst/>
            <a:ahLst/>
            <a:cxnLst/>
            <a:rect l="l" t="t" r="r" b="b"/>
            <a:pathLst>
              <a:path w="971399" h="758404">
                <a:moveTo>
                  <a:pt x="0" y="0"/>
                </a:moveTo>
                <a:lnTo>
                  <a:pt x="971399" y="0"/>
                </a:lnTo>
                <a:lnTo>
                  <a:pt x="971399" y="758404"/>
                </a:lnTo>
                <a:lnTo>
                  <a:pt x="0" y="758404"/>
                </a:lnTo>
                <a:lnTo>
                  <a:pt x="0" y="0"/>
                </a:lnTo>
                <a:close/>
              </a:path>
            </a:pathLst>
          </a:custGeom>
          <a:blipFill>
            <a:blip r:embed="rId4"/>
            <a:stretch>
              <a:fillRect t="-229" b="-229"/>
            </a:stretch>
          </a:blipFill>
        </p:spPr>
      </p:sp>
      <p:sp>
        <p:nvSpPr>
          <p:cNvPr id="5" name="TextBox 5"/>
          <p:cNvSpPr txBox="1"/>
          <p:nvPr/>
        </p:nvSpPr>
        <p:spPr>
          <a:xfrm>
            <a:off x="1797429" y="581025"/>
            <a:ext cx="11561462" cy="895350"/>
          </a:xfrm>
          <a:prstGeom prst="rect">
            <a:avLst/>
          </a:prstGeom>
        </p:spPr>
        <p:txBody>
          <a:bodyPr lIns="0" tIns="0" rIns="0" bIns="0" rtlCol="0" anchor="t">
            <a:spAutoFit/>
          </a:bodyPr>
          <a:lstStyle/>
          <a:p>
            <a:pPr algn="l">
              <a:lnSpc>
                <a:spcPts val="7079"/>
              </a:lnSpc>
            </a:pPr>
            <a:r>
              <a:rPr lang="en-US" sz="5899" spc="173">
                <a:solidFill>
                  <a:srgbClr val="F1DD94"/>
                </a:solidFill>
                <a:latin typeface="Trebuchet MS"/>
              </a:rPr>
              <a:t>Benefits of Cryptocurrencies</a:t>
            </a:r>
          </a:p>
        </p:txBody>
      </p:sp>
      <p:grpSp>
        <p:nvGrpSpPr>
          <p:cNvPr id="6" name="Group 6"/>
          <p:cNvGrpSpPr/>
          <p:nvPr/>
        </p:nvGrpSpPr>
        <p:grpSpPr>
          <a:xfrm>
            <a:off x="255668" y="2538783"/>
            <a:ext cx="7322492" cy="6202581"/>
            <a:chOff x="0" y="0"/>
            <a:chExt cx="2374900" cy="2011680"/>
          </a:xfrm>
        </p:grpSpPr>
        <p:sp>
          <p:nvSpPr>
            <p:cNvPr id="7" name="Freeform 7"/>
            <p:cNvSpPr/>
            <p:nvPr/>
          </p:nvSpPr>
          <p:spPr>
            <a:xfrm>
              <a:off x="-2540" y="-2540"/>
              <a:ext cx="2377440" cy="2009140"/>
            </a:xfrm>
            <a:custGeom>
              <a:avLst/>
              <a:gdLst/>
              <a:ahLst/>
              <a:cxnLst/>
              <a:rect l="l" t="t" r="r" b="b"/>
              <a:pathLst>
                <a:path w="2377440" h="2009140">
                  <a:moveTo>
                    <a:pt x="2376170" y="1778000"/>
                  </a:moveTo>
                  <a:cubicBezTo>
                    <a:pt x="2374900" y="1276350"/>
                    <a:pt x="2359660" y="598170"/>
                    <a:pt x="2359660" y="97790"/>
                  </a:cubicBezTo>
                  <a:cubicBezTo>
                    <a:pt x="2359660" y="90170"/>
                    <a:pt x="2360930" y="82550"/>
                    <a:pt x="2360930" y="76200"/>
                  </a:cubicBezTo>
                  <a:cubicBezTo>
                    <a:pt x="2359660" y="74930"/>
                    <a:pt x="2358390" y="74930"/>
                    <a:pt x="2357120" y="73660"/>
                  </a:cubicBezTo>
                  <a:cubicBezTo>
                    <a:pt x="2357120" y="73660"/>
                    <a:pt x="2355850" y="74930"/>
                    <a:pt x="2355850" y="76200"/>
                  </a:cubicBezTo>
                  <a:cubicBezTo>
                    <a:pt x="2353310" y="82550"/>
                    <a:pt x="2348230" y="82550"/>
                    <a:pt x="2343150" y="82550"/>
                  </a:cubicBezTo>
                  <a:cubicBezTo>
                    <a:pt x="2336800" y="81280"/>
                    <a:pt x="2330450" y="74930"/>
                    <a:pt x="2322830" y="77470"/>
                  </a:cubicBezTo>
                  <a:cubicBezTo>
                    <a:pt x="2320290" y="78740"/>
                    <a:pt x="2315210" y="76200"/>
                    <a:pt x="2313940" y="73660"/>
                  </a:cubicBezTo>
                  <a:cubicBezTo>
                    <a:pt x="2310130" y="68580"/>
                    <a:pt x="2305050" y="68580"/>
                    <a:pt x="2299970" y="71120"/>
                  </a:cubicBezTo>
                  <a:cubicBezTo>
                    <a:pt x="2297430" y="72390"/>
                    <a:pt x="2294890" y="71120"/>
                    <a:pt x="2292350" y="71120"/>
                  </a:cubicBezTo>
                  <a:cubicBezTo>
                    <a:pt x="2288540" y="71120"/>
                    <a:pt x="2283460" y="69850"/>
                    <a:pt x="2279650" y="68580"/>
                  </a:cubicBezTo>
                  <a:cubicBezTo>
                    <a:pt x="2278380" y="68580"/>
                    <a:pt x="2275840" y="67310"/>
                    <a:pt x="2274570" y="67310"/>
                  </a:cubicBezTo>
                  <a:cubicBezTo>
                    <a:pt x="2270760" y="66040"/>
                    <a:pt x="2266950" y="62230"/>
                    <a:pt x="2263140" y="67310"/>
                  </a:cubicBezTo>
                  <a:cubicBezTo>
                    <a:pt x="2263140" y="67310"/>
                    <a:pt x="2260600" y="67310"/>
                    <a:pt x="2259330" y="66040"/>
                  </a:cubicBezTo>
                  <a:cubicBezTo>
                    <a:pt x="2258060" y="63500"/>
                    <a:pt x="2256790" y="59690"/>
                    <a:pt x="2255520" y="57150"/>
                  </a:cubicBezTo>
                  <a:cubicBezTo>
                    <a:pt x="2252980" y="53340"/>
                    <a:pt x="2252980" y="46990"/>
                    <a:pt x="2249170" y="44450"/>
                  </a:cubicBezTo>
                  <a:cubicBezTo>
                    <a:pt x="2246630" y="43180"/>
                    <a:pt x="2245360" y="41910"/>
                    <a:pt x="2244090" y="39370"/>
                  </a:cubicBezTo>
                  <a:cubicBezTo>
                    <a:pt x="2244090" y="38100"/>
                    <a:pt x="2241550" y="36830"/>
                    <a:pt x="2241550" y="35560"/>
                  </a:cubicBezTo>
                  <a:lnTo>
                    <a:pt x="2237740" y="31750"/>
                  </a:lnTo>
                  <a:cubicBezTo>
                    <a:pt x="2236470" y="29210"/>
                    <a:pt x="2235200" y="25400"/>
                    <a:pt x="2232660" y="24130"/>
                  </a:cubicBezTo>
                  <a:cubicBezTo>
                    <a:pt x="2227580" y="20320"/>
                    <a:pt x="2226310" y="15240"/>
                    <a:pt x="2228850" y="8890"/>
                  </a:cubicBezTo>
                  <a:cubicBezTo>
                    <a:pt x="2225040" y="7620"/>
                    <a:pt x="2222500" y="5080"/>
                    <a:pt x="2218690" y="5080"/>
                  </a:cubicBezTo>
                  <a:cubicBezTo>
                    <a:pt x="2203450" y="6350"/>
                    <a:pt x="2186940" y="8890"/>
                    <a:pt x="2171700" y="10160"/>
                  </a:cubicBezTo>
                  <a:cubicBezTo>
                    <a:pt x="2169160" y="10160"/>
                    <a:pt x="2165350" y="11430"/>
                    <a:pt x="2164080" y="12700"/>
                  </a:cubicBezTo>
                  <a:cubicBezTo>
                    <a:pt x="2153920" y="19050"/>
                    <a:pt x="2143760" y="13970"/>
                    <a:pt x="2133600" y="12700"/>
                  </a:cubicBezTo>
                  <a:cubicBezTo>
                    <a:pt x="2125980" y="12700"/>
                    <a:pt x="2118360" y="8890"/>
                    <a:pt x="2110740" y="7620"/>
                  </a:cubicBezTo>
                  <a:cubicBezTo>
                    <a:pt x="2101850" y="6350"/>
                    <a:pt x="2094230" y="7620"/>
                    <a:pt x="2085340" y="6350"/>
                  </a:cubicBezTo>
                  <a:cubicBezTo>
                    <a:pt x="2084070" y="6350"/>
                    <a:pt x="2082800" y="5080"/>
                    <a:pt x="2081530" y="3810"/>
                  </a:cubicBezTo>
                  <a:cubicBezTo>
                    <a:pt x="2078990" y="0"/>
                    <a:pt x="2073910" y="1270"/>
                    <a:pt x="2071370" y="2540"/>
                  </a:cubicBezTo>
                  <a:cubicBezTo>
                    <a:pt x="2067560" y="5080"/>
                    <a:pt x="2066290" y="8890"/>
                    <a:pt x="2063750" y="12700"/>
                  </a:cubicBezTo>
                  <a:cubicBezTo>
                    <a:pt x="2057400" y="13970"/>
                    <a:pt x="2048510" y="15240"/>
                    <a:pt x="2042160" y="19050"/>
                  </a:cubicBezTo>
                  <a:cubicBezTo>
                    <a:pt x="2037080" y="21590"/>
                    <a:pt x="2034540" y="22860"/>
                    <a:pt x="2030730" y="20320"/>
                  </a:cubicBezTo>
                  <a:lnTo>
                    <a:pt x="2029460" y="21590"/>
                  </a:lnTo>
                  <a:cubicBezTo>
                    <a:pt x="2032000" y="24130"/>
                    <a:pt x="2033270" y="27940"/>
                    <a:pt x="2035810" y="30480"/>
                  </a:cubicBezTo>
                  <a:cubicBezTo>
                    <a:pt x="2032000" y="31750"/>
                    <a:pt x="2026920" y="34290"/>
                    <a:pt x="2024380" y="33020"/>
                  </a:cubicBezTo>
                  <a:cubicBezTo>
                    <a:pt x="2018030" y="31750"/>
                    <a:pt x="2015490" y="34290"/>
                    <a:pt x="2010410" y="36830"/>
                  </a:cubicBezTo>
                  <a:cubicBezTo>
                    <a:pt x="2005330" y="40640"/>
                    <a:pt x="1998980" y="43180"/>
                    <a:pt x="1993900" y="45720"/>
                  </a:cubicBezTo>
                  <a:cubicBezTo>
                    <a:pt x="1992630" y="45720"/>
                    <a:pt x="1991360" y="45720"/>
                    <a:pt x="1990090" y="44450"/>
                  </a:cubicBezTo>
                  <a:cubicBezTo>
                    <a:pt x="1988820" y="44450"/>
                    <a:pt x="1987550" y="43180"/>
                    <a:pt x="1987550" y="43180"/>
                  </a:cubicBezTo>
                  <a:cubicBezTo>
                    <a:pt x="1981200" y="45720"/>
                    <a:pt x="1974850" y="48260"/>
                    <a:pt x="1968500" y="45720"/>
                  </a:cubicBezTo>
                  <a:cubicBezTo>
                    <a:pt x="1967230" y="45720"/>
                    <a:pt x="1967230" y="46990"/>
                    <a:pt x="1965960" y="46990"/>
                  </a:cubicBezTo>
                  <a:cubicBezTo>
                    <a:pt x="1958340" y="49530"/>
                    <a:pt x="1953260" y="58420"/>
                    <a:pt x="1943100" y="58420"/>
                  </a:cubicBezTo>
                  <a:cubicBezTo>
                    <a:pt x="1935480" y="58420"/>
                    <a:pt x="1927860" y="64770"/>
                    <a:pt x="1920240" y="64770"/>
                  </a:cubicBezTo>
                  <a:cubicBezTo>
                    <a:pt x="1911350" y="66040"/>
                    <a:pt x="1903730" y="68580"/>
                    <a:pt x="1896110" y="72390"/>
                  </a:cubicBezTo>
                  <a:cubicBezTo>
                    <a:pt x="1893570" y="73660"/>
                    <a:pt x="1891030" y="73660"/>
                    <a:pt x="1889760" y="73660"/>
                  </a:cubicBezTo>
                  <a:cubicBezTo>
                    <a:pt x="1883410" y="71120"/>
                    <a:pt x="1879600" y="74930"/>
                    <a:pt x="1877060" y="78740"/>
                  </a:cubicBezTo>
                  <a:cubicBezTo>
                    <a:pt x="1870710" y="87630"/>
                    <a:pt x="1860550" y="90170"/>
                    <a:pt x="1851660" y="92710"/>
                  </a:cubicBezTo>
                  <a:cubicBezTo>
                    <a:pt x="1840230" y="95250"/>
                    <a:pt x="1828800" y="96520"/>
                    <a:pt x="1817370" y="97790"/>
                  </a:cubicBezTo>
                  <a:cubicBezTo>
                    <a:pt x="1816100" y="97790"/>
                    <a:pt x="1814830" y="101600"/>
                    <a:pt x="1812290" y="102870"/>
                  </a:cubicBezTo>
                  <a:cubicBezTo>
                    <a:pt x="1811020" y="102870"/>
                    <a:pt x="1809750" y="101600"/>
                    <a:pt x="1809750" y="101600"/>
                  </a:cubicBezTo>
                  <a:cubicBezTo>
                    <a:pt x="1803400" y="109220"/>
                    <a:pt x="1799590" y="120650"/>
                    <a:pt x="1786890" y="119380"/>
                  </a:cubicBezTo>
                  <a:lnTo>
                    <a:pt x="1785620" y="119380"/>
                  </a:lnTo>
                  <a:cubicBezTo>
                    <a:pt x="1775460" y="125730"/>
                    <a:pt x="1765300" y="123190"/>
                    <a:pt x="1756410" y="120650"/>
                  </a:cubicBezTo>
                  <a:cubicBezTo>
                    <a:pt x="1753870" y="120650"/>
                    <a:pt x="1750060" y="118110"/>
                    <a:pt x="1748790" y="115570"/>
                  </a:cubicBezTo>
                  <a:cubicBezTo>
                    <a:pt x="1744980" y="107950"/>
                    <a:pt x="1734820" y="105410"/>
                    <a:pt x="1727200" y="107950"/>
                  </a:cubicBezTo>
                  <a:cubicBezTo>
                    <a:pt x="1720850" y="110490"/>
                    <a:pt x="1714500" y="111760"/>
                    <a:pt x="1708150" y="114300"/>
                  </a:cubicBezTo>
                  <a:cubicBezTo>
                    <a:pt x="1697990" y="116840"/>
                    <a:pt x="1689100" y="118110"/>
                    <a:pt x="1678940" y="113030"/>
                  </a:cubicBezTo>
                  <a:cubicBezTo>
                    <a:pt x="1668780" y="107950"/>
                    <a:pt x="1661160" y="111760"/>
                    <a:pt x="1656080" y="123190"/>
                  </a:cubicBezTo>
                  <a:cubicBezTo>
                    <a:pt x="1652270" y="130810"/>
                    <a:pt x="1642110" y="132080"/>
                    <a:pt x="1635760" y="125730"/>
                  </a:cubicBezTo>
                  <a:cubicBezTo>
                    <a:pt x="1631950" y="121920"/>
                    <a:pt x="1629410" y="123190"/>
                    <a:pt x="1625600" y="125730"/>
                  </a:cubicBezTo>
                  <a:lnTo>
                    <a:pt x="1617980" y="133350"/>
                  </a:lnTo>
                  <a:cubicBezTo>
                    <a:pt x="1616710" y="134620"/>
                    <a:pt x="1614170" y="134620"/>
                    <a:pt x="1612900" y="134620"/>
                  </a:cubicBezTo>
                  <a:lnTo>
                    <a:pt x="1605280" y="134620"/>
                  </a:lnTo>
                  <a:cubicBezTo>
                    <a:pt x="1600200" y="134620"/>
                    <a:pt x="1595120" y="133350"/>
                    <a:pt x="1590040" y="132080"/>
                  </a:cubicBezTo>
                  <a:cubicBezTo>
                    <a:pt x="1583690" y="130810"/>
                    <a:pt x="1578610" y="127000"/>
                    <a:pt x="1572260" y="125730"/>
                  </a:cubicBezTo>
                  <a:cubicBezTo>
                    <a:pt x="1562100" y="124460"/>
                    <a:pt x="1559560" y="115570"/>
                    <a:pt x="1555750" y="109220"/>
                  </a:cubicBezTo>
                  <a:cubicBezTo>
                    <a:pt x="1553210" y="105410"/>
                    <a:pt x="1548130" y="100330"/>
                    <a:pt x="1543050" y="101600"/>
                  </a:cubicBezTo>
                  <a:cubicBezTo>
                    <a:pt x="1537970" y="104140"/>
                    <a:pt x="1532890" y="101600"/>
                    <a:pt x="1529080" y="100330"/>
                  </a:cubicBezTo>
                  <a:cubicBezTo>
                    <a:pt x="1527810" y="100330"/>
                    <a:pt x="1525270" y="99060"/>
                    <a:pt x="1524000" y="99060"/>
                  </a:cubicBezTo>
                  <a:cubicBezTo>
                    <a:pt x="1515110" y="96520"/>
                    <a:pt x="1508760" y="101600"/>
                    <a:pt x="1502410" y="107950"/>
                  </a:cubicBezTo>
                  <a:lnTo>
                    <a:pt x="1497330" y="113030"/>
                  </a:lnTo>
                  <a:cubicBezTo>
                    <a:pt x="1496060" y="114300"/>
                    <a:pt x="1496060" y="116840"/>
                    <a:pt x="1494790" y="118110"/>
                  </a:cubicBezTo>
                  <a:cubicBezTo>
                    <a:pt x="1487170" y="124460"/>
                    <a:pt x="1479550" y="121920"/>
                    <a:pt x="1470660" y="118110"/>
                  </a:cubicBezTo>
                  <a:cubicBezTo>
                    <a:pt x="1463040" y="114300"/>
                    <a:pt x="1454150" y="118110"/>
                    <a:pt x="1451610" y="125730"/>
                  </a:cubicBezTo>
                  <a:cubicBezTo>
                    <a:pt x="1450340" y="130810"/>
                    <a:pt x="1449070" y="134620"/>
                    <a:pt x="1442720" y="137160"/>
                  </a:cubicBezTo>
                  <a:cubicBezTo>
                    <a:pt x="1436370" y="140970"/>
                    <a:pt x="1428750" y="143510"/>
                    <a:pt x="1427480" y="152400"/>
                  </a:cubicBezTo>
                  <a:cubicBezTo>
                    <a:pt x="1427480" y="153670"/>
                    <a:pt x="1426210" y="154940"/>
                    <a:pt x="1424940" y="154940"/>
                  </a:cubicBezTo>
                  <a:cubicBezTo>
                    <a:pt x="1421130" y="156210"/>
                    <a:pt x="1418590" y="157480"/>
                    <a:pt x="1414780" y="158750"/>
                  </a:cubicBezTo>
                  <a:lnTo>
                    <a:pt x="1403350" y="158750"/>
                  </a:lnTo>
                  <a:cubicBezTo>
                    <a:pt x="1395730" y="157480"/>
                    <a:pt x="1388110" y="154940"/>
                    <a:pt x="1380490" y="153670"/>
                  </a:cubicBezTo>
                  <a:cubicBezTo>
                    <a:pt x="1371600" y="152400"/>
                    <a:pt x="1363980" y="157480"/>
                    <a:pt x="1355090" y="158750"/>
                  </a:cubicBezTo>
                  <a:lnTo>
                    <a:pt x="1353820" y="160020"/>
                  </a:lnTo>
                  <a:cubicBezTo>
                    <a:pt x="1351280" y="163830"/>
                    <a:pt x="1347470" y="162560"/>
                    <a:pt x="1344930" y="160020"/>
                  </a:cubicBezTo>
                  <a:cubicBezTo>
                    <a:pt x="1339850" y="154940"/>
                    <a:pt x="1330960" y="153670"/>
                    <a:pt x="1324610" y="156210"/>
                  </a:cubicBezTo>
                  <a:cubicBezTo>
                    <a:pt x="1316990" y="160020"/>
                    <a:pt x="1309370" y="162560"/>
                    <a:pt x="1301750" y="165100"/>
                  </a:cubicBezTo>
                  <a:cubicBezTo>
                    <a:pt x="1299210" y="165100"/>
                    <a:pt x="1296670" y="163830"/>
                    <a:pt x="1295400" y="163830"/>
                  </a:cubicBezTo>
                  <a:cubicBezTo>
                    <a:pt x="1292860" y="163830"/>
                    <a:pt x="1289050" y="162560"/>
                    <a:pt x="1287780" y="163830"/>
                  </a:cubicBezTo>
                  <a:cubicBezTo>
                    <a:pt x="1277620" y="171450"/>
                    <a:pt x="1267460" y="168910"/>
                    <a:pt x="1258570" y="163830"/>
                  </a:cubicBezTo>
                  <a:cubicBezTo>
                    <a:pt x="1253490" y="161290"/>
                    <a:pt x="1245870" y="158750"/>
                    <a:pt x="1243330" y="151130"/>
                  </a:cubicBezTo>
                  <a:cubicBezTo>
                    <a:pt x="1242060" y="146050"/>
                    <a:pt x="1236980" y="140970"/>
                    <a:pt x="1233170" y="137160"/>
                  </a:cubicBezTo>
                  <a:cubicBezTo>
                    <a:pt x="1226820" y="130810"/>
                    <a:pt x="1220470" y="121920"/>
                    <a:pt x="1209040" y="121920"/>
                  </a:cubicBezTo>
                  <a:cubicBezTo>
                    <a:pt x="1206500" y="121920"/>
                    <a:pt x="1203960" y="116840"/>
                    <a:pt x="1202690" y="118110"/>
                  </a:cubicBezTo>
                  <a:cubicBezTo>
                    <a:pt x="1197610" y="119380"/>
                    <a:pt x="1197610" y="116840"/>
                    <a:pt x="1195070" y="114300"/>
                  </a:cubicBezTo>
                  <a:cubicBezTo>
                    <a:pt x="1192530" y="111760"/>
                    <a:pt x="1188720" y="109220"/>
                    <a:pt x="1186180" y="105410"/>
                  </a:cubicBezTo>
                  <a:cubicBezTo>
                    <a:pt x="1182370" y="100330"/>
                    <a:pt x="1178560" y="93980"/>
                    <a:pt x="1174750" y="88900"/>
                  </a:cubicBezTo>
                  <a:cubicBezTo>
                    <a:pt x="1170940" y="83820"/>
                    <a:pt x="1168400" y="77470"/>
                    <a:pt x="1164590" y="72390"/>
                  </a:cubicBezTo>
                  <a:cubicBezTo>
                    <a:pt x="1163320" y="71120"/>
                    <a:pt x="1159510" y="69850"/>
                    <a:pt x="1158240" y="71120"/>
                  </a:cubicBezTo>
                  <a:lnTo>
                    <a:pt x="1143000" y="78740"/>
                  </a:lnTo>
                  <a:cubicBezTo>
                    <a:pt x="1140460" y="80010"/>
                    <a:pt x="1139190" y="82550"/>
                    <a:pt x="1137920" y="85090"/>
                  </a:cubicBezTo>
                  <a:lnTo>
                    <a:pt x="1136650" y="83820"/>
                  </a:lnTo>
                  <a:cubicBezTo>
                    <a:pt x="1137920" y="80010"/>
                    <a:pt x="1139190" y="76200"/>
                    <a:pt x="1140460" y="74930"/>
                  </a:cubicBezTo>
                  <a:lnTo>
                    <a:pt x="1125220" y="71120"/>
                  </a:lnTo>
                  <a:cubicBezTo>
                    <a:pt x="1121410" y="69850"/>
                    <a:pt x="1115060" y="69850"/>
                    <a:pt x="1112520" y="69850"/>
                  </a:cubicBezTo>
                  <a:lnTo>
                    <a:pt x="1092200" y="69850"/>
                  </a:lnTo>
                  <a:cubicBezTo>
                    <a:pt x="1084580" y="69850"/>
                    <a:pt x="1078230" y="68580"/>
                    <a:pt x="1070610" y="69850"/>
                  </a:cubicBezTo>
                  <a:cubicBezTo>
                    <a:pt x="1065530" y="71120"/>
                    <a:pt x="1061720" y="68580"/>
                    <a:pt x="1057910" y="66040"/>
                  </a:cubicBezTo>
                  <a:cubicBezTo>
                    <a:pt x="1047750" y="58420"/>
                    <a:pt x="1037590" y="49530"/>
                    <a:pt x="1023620" y="53340"/>
                  </a:cubicBezTo>
                  <a:cubicBezTo>
                    <a:pt x="1022350" y="53340"/>
                    <a:pt x="1019810" y="52070"/>
                    <a:pt x="1018540" y="50800"/>
                  </a:cubicBezTo>
                  <a:cubicBezTo>
                    <a:pt x="1014730" y="49530"/>
                    <a:pt x="1012190" y="46990"/>
                    <a:pt x="1007110" y="44450"/>
                  </a:cubicBezTo>
                  <a:cubicBezTo>
                    <a:pt x="1007110" y="48260"/>
                    <a:pt x="1007110" y="49530"/>
                    <a:pt x="1008380" y="52070"/>
                  </a:cubicBezTo>
                  <a:cubicBezTo>
                    <a:pt x="1005840" y="54610"/>
                    <a:pt x="1004570" y="53340"/>
                    <a:pt x="1003300" y="52070"/>
                  </a:cubicBezTo>
                  <a:cubicBezTo>
                    <a:pt x="1002030" y="53340"/>
                    <a:pt x="1000760" y="55880"/>
                    <a:pt x="999490" y="55880"/>
                  </a:cubicBezTo>
                  <a:cubicBezTo>
                    <a:pt x="993140" y="58420"/>
                    <a:pt x="986790" y="59690"/>
                    <a:pt x="980440" y="62230"/>
                  </a:cubicBezTo>
                  <a:cubicBezTo>
                    <a:pt x="977900" y="63500"/>
                    <a:pt x="975360" y="64770"/>
                    <a:pt x="974090" y="66040"/>
                  </a:cubicBezTo>
                  <a:cubicBezTo>
                    <a:pt x="969010" y="69850"/>
                    <a:pt x="965200" y="76200"/>
                    <a:pt x="956310" y="74930"/>
                  </a:cubicBezTo>
                  <a:cubicBezTo>
                    <a:pt x="955040" y="74930"/>
                    <a:pt x="952500" y="77470"/>
                    <a:pt x="949960" y="77470"/>
                  </a:cubicBezTo>
                  <a:cubicBezTo>
                    <a:pt x="947420" y="78740"/>
                    <a:pt x="943610" y="78740"/>
                    <a:pt x="941070" y="80010"/>
                  </a:cubicBezTo>
                  <a:lnTo>
                    <a:pt x="938530" y="80010"/>
                  </a:lnTo>
                  <a:cubicBezTo>
                    <a:pt x="930910" y="82550"/>
                    <a:pt x="924560" y="85090"/>
                    <a:pt x="916940" y="86360"/>
                  </a:cubicBezTo>
                  <a:lnTo>
                    <a:pt x="911860" y="86360"/>
                  </a:lnTo>
                  <a:cubicBezTo>
                    <a:pt x="905510" y="86360"/>
                    <a:pt x="900430" y="85090"/>
                    <a:pt x="894080" y="85090"/>
                  </a:cubicBezTo>
                  <a:cubicBezTo>
                    <a:pt x="887730" y="85090"/>
                    <a:pt x="881380" y="87630"/>
                    <a:pt x="875030" y="87630"/>
                  </a:cubicBezTo>
                  <a:cubicBezTo>
                    <a:pt x="867410" y="87630"/>
                    <a:pt x="858520" y="87630"/>
                    <a:pt x="852170" y="82550"/>
                  </a:cubicBezTo>
                  <a:cubicBezTo>
                    <a:pt x="850900" y="81280"/>
                    <a:pt x="847090" y="81280"/>
                    <a:pt x="844550" y="82550"/>
                  </a:cubicBezTo>
                  <a:cubicBezTo>
                    <a:pt x="835660" y="83820"/>
                    <a:pt x="826770" y="85090"/>
                    <a:pt x="819150" y="87630"/>
                  </a:cubicBezTo>
                  <a:cubicBezTo>
                    <a:pt x="811530" y="90170"/>
                    <a:pt x="807720" y="87630"/>
                    <a:pt x="805180" y="81280"/>
                  </a:cubicBezTo>
                  <a:cubicBezTo>
                    <a:pt x="803910" y="78740"/>
                    <a:pt x="801370" y="76200"/>
                    <a:pt x="798830" y="73660"/>
                  </a:cubicBezTo>
                  <a:cubicBezTo>
                    <a:pt x="795020" y="71120"/>
                    <a:pt x="791210" y="67310"/>
                    <a:pt x="787400" y="67310"/>
                  </a:cubicBezTo>
                  <a:cubicBezTo>
                    <a:pt x="778510" y="67310"/>
                    <a:pt x="773430" y="62230"/>
                    <a:pt x="767080" y="58420"/>
                  </a:cubicBezTo>
                  <a:cubicBezTo>
                    <a:pt x="756920" y="52070"/>
                    <a:pt x="748030" y="44450"/>
                    <a:pt x="735330" y="45720"/>
                  </a:cubicBezTo>
                  <a:lnTo>
                    <a:pt x="735330" y="39370"/>
                  </a:lnTo>
                  <a:cubicBezTo>
                    <a:pt x="737870" y="39370"/>
                    <a:pt x="740410" y="39370"/>
                    <a:pt x="742950" y="38100"/>
                  </a:cubicBezTo>
                  <a:cubicBezTo>
                    <a:pt x="739140" y="35560"/>
                    <a:pt x="739140" y="31750"/>
                    <a:pt x="736600" y="29210"/>
                  </a:cubicBezTo>
                  <a:cubicBezTo>
                    <a:pt x="731520" y="25400"/>
                    <a:pt x="726440" y="24130"/>
                    <a:pt x="721360" y="21590"/>
                  </a:cubicBezTo>
                  <a:cubicBezTo>
                    <a:pt x="717550" y="20320"/>
                    <a:pt x="712470" y="20320"/>
                    <a:pt x="715010" y="26670"/>
                  </a:cubicBezTo>
                  <a:cubicBezTo>
                    <a:pt x="708660" y="27940"/>
                    <a:pt x="703580" y="27940"/>
                    <a:pt x="701040" y="30480"/>
                  </a:cubicBezTo>
                  <a:cubicBezTo>
                    <a:pt x="695960" y="34290"/>
                    <a:pt x="690880" y="31750"/>
                    <a:pt x="687070" y="29210"/>
                  </a:cubicBezTo>
                  <a:cubicBezTo>
                    <a:pt x="684530" y="27940"/>
                    <a:pt x="681990" y="26670"/>
                    <a:pt x="679450" y="27940"/>
                  </a:cubicBezTo>
                  <a:cubicBezTo>
                    <a:pt x="664210" y="35560"/>
                    <a:pt x="648970" y="31750"/>
                    <a:pt x="633730" y="31750"/>
                  </a:cubicBezTo>
                  <a:cubicBezTo>
                    <a:pt x="631190" y="31750"/>
                    <a:pt x="628650" y="30480"/>
                    <a:pt x="624840" y="30480"/>
                  </a:cubicBezTo>
                  <a:cubicBezTo>
                    <a:pt x="619760" y="29210"/>
                    <a:pt x="615950" y="26670"/>
                    <a:pt x="610870" y="25400"/>
                  </a:cubicBezTo>
                  <a:cubicBezTo>
                    <a:pt x="605790" y="24130"/>
                    <a:pt x="599440" y="22860"/>
                    <a:pt x="594360" y="21590"/>
                  </a:cubicBezTo>
                  <a:lnTo>
                    <a:pt x="590550" y="21590"/>
                  </a:lnTo>
                  <a:cubicBezTo>
                    <a:pt x="581660" y="21590"/>
                    <a:pt x="572770" y="22860"/>
                    <a:pt x="565150" y="22860"/>
                  </a:cubicBezTo>
                  <a:cubicBezTo>
                    <a:pt x="558800" y="22860"/>
                    <a:pt x="552450" y="20320"/>
                    <a:pt x="544830" y="19050"/>
                  </a:cubicBezTo>
                  <a:cubicBezTo>
                    <a:pt x="543560" y="8890"/>
                    <a:pt x="533400" y="11430"/>
                    <a:pt x="527050" y="6350"/>
                  </a:cubicBezTo>
                  <a:cubicBezTo>
                    <a:pt x="525780" y="5080"/>
                    <a:pt x="523240" y="6350"/>
                    <a:pt x="521970" y="6350"/>
                  </a:cubicBezTo>
                  <a:cubicBezTo>
                    <a:pt x="514350" y="5080"/>
                    <a:pt x="509270" y="8890"/>
                    <a:pt x="506730" y="15240"/>
                  </a:cubicBezTo>
                  <a:cubicBezTo>
                    <a:pt x="502920" y="21590"/>
                    <a:pt x="492760" y="24130"/>
                    <a:pt x="496570" y="34290"/>
                  </a:cubicBezTo>
                  <a:cubicBezTo>
                    <a:pt x="497840" y="35560"/>
                    <a:pt x="500380" y="36830"/>
                    <a:pt x="501650" y="39370"/>
                  </a:cubicBezTo>
                  <a:cubicBezTo>
                    <a:pt x="501650" y="43180"/>
                    <a:pt x="500380" y="45720"/>
                    <a:pt x="496570" y="44450"/>
                  </a:cubicBezTo>
                  <a:cubicBezTo>
                    <a:pt x="495300" y="44450"/>
                    <a:pt x="494030" y="46990"/>
                    <a:pt x="492760" y="48260"/>
                  </a:cubicBezTo>
                  <a:cubicBezTo>
                    <a:pt x="491490" y="49530"/>
                    <a:pt x="491490" y="52070"/>
                    <a:pt x="490220" y="52070"/>
                  </a:cubicBezTo>
                  <a:cubicBezTo>
                    <a:pt x="482600" y="54610"/>
                    <a:pt x="477520" y="60960"/>
                    <a:pt x="468630" y="59690"/>
                  </a:cubicBezTo>
                  <a:lnTo>
                    <a:pt x="466090" y="59690"/>
                  </a:lnTo>
                  <a:cubicBezTo>
                    <a:pt x="458470" y="66040"/>
                    <a:pt x="450850" y="64770"/>
                    <a:pt x="441960" y="63500"/>
                  </a:cubicBezTo>
                  <a:cubicBezTo>
                    <a:pt x="438150" y="62230"/>
                    <a:pt x="433070" y="63500"/>
                    <a:pt x="427990" y="63500"/>
                  </a:cubicBezTo>
                  <a:cubicBezTo>
                    <a:pt x="424180" y="63500"/>
                    <a:pt x="420370" y="63500"/>
                    <a:pt x="416560" y="60960"/>
                  </a:cubicBezTo>
                  <a:cubicBezTo>
                    <a:pt x="411480" y="58420"/>
                    <a:pt x="406400" y="54610"/>
                    <a:pt x="401320" y="52070"/>
                  </a:cubicBezTo>
                  <a:cubicBezTo>
                    <a:pt x="396240" y="49530"/>
                    <a:pt x="389890" y="49530"/>
                    <a:pt x="389890" y="40640"/>
                  </a:cubicBezTo>
                  <a:cubicBezTo>
                    <a:pt x="389890" y="39370"/>
                    <a:pt x="387350" y="38100"/>
                    <a:pt x="387350" y="36830"/>
                  </a:cubicBezTo>
                  <a:cubicBezTo>
                    <a:pt x="378460" y="44450"/>
                    <a:pt x="370840" y="50800"/>
                    <a:pt x="363220" y="57150"/>
                  </a:cubicBezTo>
                  <a:cubicBezTo>
                    <a:pt x="359410" y="60960"/>
                    <a:pt x="354330" y="66040"/>
                    <a:pt x="356870" y="72390"/>
                  </a:cubicBezTo>
                  <a:cubicBezTo>
                    <a:pt x="356870" y="73660"/>
                    <a:pt x="355600" y="74930"/>
                    <a:pt x="355600" y="76200"/>
                  </a:cubicBezTo>
                  <a:cubicBezTo>
                    <a:pt x="354330" y="78740"/>
                    <a:pt x="353060" y="81280"/>
                    <a:pt x="350520" y="82550"/>
                  </a:cubicBezTo>
                  <a:cubicBezTo>
                    <a:pt x="347980" y="86360"/>
                    <a:pt x="345440" y="90170"/>
                    <a:pt x="342900" y="95250"/>
                  </a:cubicBezTo>
                  <a:lnTo>
                    <a:pt x="335280" y="102870"/>
                  </a:lnTo>
                  <a:cubicBezTo>
                    <a:pt x="332740" y="106680"/>
                    <a:pt x="330200" y="110490"/>
                    <a:pt x="326390" y="113030"/>
                  </a:cubicBezTo>
                  <a:cubicBezTo>
                    <a:pt x="317500" y="120650"/>
                    <a:pt x="308610" y="128270"/>
                    <a:pt x="298450" y="135890"/>
                  </a:cubicBezTo>
                  <a:cubicBezTo>
                    <a:pt x="293370" y="140970"/>
                    <a:pt x="287020" y="144780"/>
                    <a:pt x="281940" y="149860"/>
                  </a:cubicBezTo>
                  <a:cubicBezTo>
                    <a:pt x="273050" y="157480"/>
                    <a:pt x="262890" y="163830"/>
                    <a:pt x="257810" y="175260"/>
                  </a:cubicBezTo>
                  <a:cubicBezTo>
                    <a:pt x="257810" y="176530"/>
                    <a:pt x="255270" y="177800"/>
                    <a:pt x="254000" y="179070"/>
                  </a:cubicBezTo>
                  <a:cubicBezTo>
                    <a:pt x="247650" y="184150"/>
                    <a:pt x="237490" y="184150"/>
                    <a:pt x="237490" y="194310"/>
                  </a:cubicBezTo>
                  <a:cubicBezTo>
                    <a:pt x="227330" y="194310"/>
                    <a:pt x="222250" y="201930"/>
                    <a:pt x="217170" y="208280"/>
                  </a:cubicBezTo>
                  <a:cubicBezTo>
                    <a:pt x="213360" y="213360"/>
                    <a:pt x="209550" y="219710"/>
                    <a:pt x="204470" y="223520"/>
                  </a:cubicBezTo>
                  <a:cubicBezTo>
                    <a:pt x="199390" y="226060"/>
                    <a:pt x="193040" y="224790"/>
                    <a:pt x="186690" y="224790"/>
                  </a:cubicBezTo>
                  <a:cubicBezTo>
                    <a:pt x="184150" y="224790"/>
                    <a:pt x="181610" y="224790"/>
                    <a:pt x="181610" y="226060"/>
                  </a:cubicBezTo>
                  <a:cubicBezTo>
                    <a:pt x="176530" y="231140"/>
                    <a:pt x="170180" y="234950"/>
                    <a:pt x="166370" y="241300"/>
                  </a:cubicBezTo>
                  <a:cubicBezTo>
                    <a:pt x="162560" y="247650"/>
                    <a:pt x="158750" y="251460"/>
                    <a:pt x="152400" y="252730"/>
                  </a:cubicBezTo>
                  <a:cubicBezTo>
                    <a:pt x="146050" y="254000"/>
                    <a:pt x="139700" y="260350"/>
                    <a:pt x="130810" y="256540"/>
                  </a:cubicBezTo>
                  <a:cubicBezTo>
                    <a:pt x="123190" y="254000"/>
                    <a:pt x="114300" y="256540"/>
                    <a:pt x="109220" y="251460"/>
                  </a:cubicBezTo>
                  <a:cubicBezTo>
                    <a:pt x="99060" y="252730"/>
                    <a:pt x="91440" y="255270"/>
                    <a:pt x="82550" y="256540"/>
                  </a:cubicBezTo>
                  <a:cubicBezTo>
                    <a:pt x="72390" y="259080"/>
                    <a:pt x="60960" y="257810"/>
                    <a:pt x="52070" y="265430"/>
                  </a:cubicBezTo>
                  <a:cubicBezTo>
                    <a:pt x="44450" y="271780"/>
                    <a:pt x="38100" y="278130"/>
                    <a:pt x="26670" y="276860"/>
                  </a:cubicBezTo>
                  <a:cubicBezTo>
                    <a:pt x="27940" y="284480"/>
                    <a:pt x="29210" y="290830"/>
                    <a:pt x="30480" y="298450"/>
                  </a:cubicBezTo>
                  <a:cubicBezTo>
                    <a:pt x="33020" y="318770"/>
                    <a:pt x="35560" y="339090"/>
                    <a:pt x="36830" y="359410"/>
                  </a:cubicBezTo>
                  <a:cubicBezTo>
                    <a:pt x="40640" y="384810"/>
                    <a:pt x="41910" y="408940"/>
                    <a:pt x="39370" y="433070"/>
                  </a:cubicBezTo>
                  <a:cubicBezTo>
                    <a:pt x="36830" y="467360"/>
                    <a:pt x="25400" y="1640840"/>
                    <a:pt x="13970" y="1672590"/>
                  </a:cubicBezTo>
                  <a:lnTo>
                    <a:pt x="2540" y="1699260"/>
                  </a:lnTo>
                  <a:cubicBezTo>
                    <a:pt x="0" y="1705610"/>
                    <a:pt x="3810" y="1709420"/>
                    <a:pt x="10160" y="1710690"/>
                  </a:cubicBezTo>
                  <a:cubicBezTo>
                    <a:pt x="17780" y="1711960"/>
                    <a:pt x="20320" y="1717040"/>
                    <a:pt x="22860" y="1723390"/>
                  </a:cubicBezTo>
                  <a:cubicBezTo>
                    <a:pt x="25400" y="1733550"/>
                    <a:pt x="21590" y="1743710"/>
                    <a:pt x="26670" y="1753870"/>
                  </a:cubicBezTo>
                  <a:cubicBezTo>
                    <a:pt x="29210" y="1758950"/>
                    <a:pt x="26670" y="1767840"/>
                    <a:pt x="25400" y="1775460"/>
                  </a:cubicBezTo>
                  <a:cubicBezTo>
                    <a:pt x="24130" y="1785620"/>
                    <a:pt x="26670" y="1795780"/>
                    <a:pt x="30480" y="1804670"/>
                  </a:cubicBezTo>
                  <a:cubicBezTo>
                    <a:pt x="39370" y="1819910"/>
                    <a:pt x="40640" y="1837690"/>
                    <a:pt x="40640" y="1854200"/>
                  </a:cubicBezTo>
                  <a:cubicBezTo>
                    <a:pt x="40640" y="1858010"/>
                    <a:pt x="41910" y="1861820"/>
                    <a:pt x="43180" y="1864360"/>
                  </a:cubicBezTo>
                  <a:cubicBezTo>
                    <a:pt x="45720" y="1866900"/>
                    <a:pt x="50800" y="1869440"/>
                    <a:pt x="55880" y="1870710"/>
                  </a:cubicBezTo>
                  <a:lnTo>
                    <a:pt x="86360" y="1885950"/>
                  </a:lnTo>
                  <a:cubicBezTo>
                    <a:pt x="100330" y="1893570"/>
                    <a:pt x="111760" y="1892300"/>
                    <a:pt x="124460" y="1883410"/>
                  </a:cubicBezTo>
                  <a:cubicBezTo>
                    <a:pt x="125730" y="1882140"/>
                    <a:pt x="129540" y="1880870"/>
                    <a:pt x="130810" y="1880870"/>
                  </a:cubicBezTo>
                  <a:cubicBezTo>
                    <a:pt x="139700" y="1882140"/>
                    <a:pt x="148590" y="1882140"/>
                    <a:pt x="156210" y="1889760"/>
                  </a:cubicBezTo>
                  <a:cubicBezTo>
                    <a:pt x="165100" y="1897380"/>
                    <a:pt x="177800" y="1902460"/>
                    <a:pt x="187960" y="1908810"/>
                  </a:cubicBezTo>
                  <a:cubicBezTo>
                    <a:pt x="194310" y="1912620"/>
                    <a:pt x="201930" y="1917700"/>
                    <a:pt x="205740" y="1922780"/>
                  </a:cubicBezTo>
                  <a:cubicBezTo>
                    <a:pt x="208280" y="1925320"/>
                    <a:pt x="210820" y="1927860"/>
                    <a:pt x="213360" y="1929130"/>
                  </a:cubicBezTo>
                  <a:cubicBezTo>
                    <a:pt x="227330" y="1934210"/>
                    <a:pt x="234950" y="1946910"/>
                    <a:pt x="243840" y="1957070"/>
                  </a:cubicBezTo>
                  <a:cubicBezTo>
                    <a:pt x="251460" y="1965960"/>
                    <a:pt x="261620" y="1971040"/>
                    <a:pt x="273050" y="1972310"/>
                  </a:cubicBezTo>
                  <a:cubicBezTo>
                    <a:pt x="285750" y="1974850"/>
                    <a:pt x="298450" y="1976120"/>
                    <a:pt x="311150" y="1978660"/>
                  </a:cubicBezTo>
                  <a:cubicBezTo>
                    <a:pt x="316230" y="1979930"/>
                    <a:pt x="322580" y="1981200"/>
                    <a:pt x="327660" y="1983740"/>
                  </a:cubicBezTo>
                  <a:cubicBezTo>
                    <a:pt x="334010" y="1986280"/>
                    <a:pt x="340360" y="1986280"/>
                    <a:pt x="345440" y="1990090"/>
                  </a:cubicBezTo>
                  <a:cubicBezTo>
                    <a:pt x="353060" y="1996440"/>
                    <a:pt x="360680" y="2000250"/>
                    <a:pt x="370840" y="1997710"/>
                  </a:cubicBezTo>
                  <a:cubicBezTo>
                    <a:pt x="374650" y="1996440"/>
                    <a:pt x="379730" y="1998980"/>
                    <a:pt x="383540" y="2000250"/>
                  </a:cubicBezTo>
                  <a:cubicBezTo>
                    <a:pt x="384810" y="2000250"/>
                    <a:pt x="386080" y="2001520"/>
                    <a:pt x="387350" y="2001520"/>
                  </a:cubicBezTo>
                  <a:cubicBezTo>
                    <a:pt x="401320" y="2002790"/>
                    <a:pt x="414020" y="2000250"/>
                    <a:pt x="426720" y="1997710"/>
                  </a:cubicBezTo>
                  <a:cubicBezTo>
                    <a:pt x="431800" y="1996440"/>
                    <a:pt x="436880" y="1995170"/>
                    <a:pt x="441960" y="1992630"/>
                  </a:cubicBezTo>
                  <a:cubicBezTo>
                    <a:pt x="455930" y="1986280"/>
                    <a:pt x="469900" y="1979930"/>
                    <a:pt x="482600" y="1972310"/>
                  </a:cubicBezTo>
                  <a:cubicBezTo>
                    <a:pt x="491490" y="1967230"/>
                    <a:pt x="500380" y="1962150"/>
                    <a:pt x="510540" y="1967230"/>
                  </a:cubicBezTo>
                  <a:lnTo>
                    <a:pt x="515620" y="1967230"/>
                  </a:lnTo>
                  <a:cubicBezTo>
                    <a:pt x="524510" y="1967230"/>
                    <a:pt x="533400" y="1965960"/>
                    <a:pt x="541020" y="1964690"/>
                  </a:cubicBezTo>
                  <a:cubicBezTo>
                    <a:pt x="542290" y="1964690"/>
                    <a:pt x="544830" y="1964690"/>
                    <a:pt x="544830" y="1963420"/>
                  </a:cubicBezTo>
                  <a:cubicBezTo>
                    <a:pt x="548640" y="1958340"/>
                    <a:pt x="554990" y="1958340"/>
                    <a:pt x="561340" y="1957070"/>
                  </a:cubicBezTo>
                  <a:cubicBezTo>
                    <a:pt x="571500" y="1955800"/>
                    <a:pt x="581660" y="1955800"/>
                    <a:pt x="589280" y="1949450"/>
                  </a:cubicBezTo>
                  <a:cubicBezTo>
                    <a:pt x="596900" y="1944370"/>
                    <a:pt x="604520" y="1943100"/>
                    <a:pt x="613410" y="1941830"/>
                  </a:cubicBezTo>
                  <a:cubicBezTo>
                    <a:pt x="614680" y="1941830"/>
                    <a:pt x="617220" y="1940560"/>
                    <a:pt x="618490" y="1940560"/>
                  </a:cubicBezTo>
                  <a:cubicBezTo>
                    <a:pt x="624840" y="1939290"/>
                    <a:pt x="631190" y="1935480"/>
                    <a:pt x="636270" y="1936750"/>
                  </a:cubicBezTo>
                  <a:cubicBezTo>
                    <a:pt x="647700" y="1939290"/>
                    <a:pt x="652780" y="1935480"/>
                    <a:pt x="660400" y="1925320"/>
                  </a:cubicBezTo>
                  <a:cubicBezTo>
                    <a:pt x="661670" y="1922780"/>
                    <a:pt x="665480" y="1921510"/>
                    <a:pt x="668020" y="1920240"/>
                  </a:cubicBezTo>
                  <a:cubicBezTo>
                    <a:pt x="674370" y="1918970"/>
                    <a:pt x="680720" y="1920240"/>
                    <a:pt x="687070" y="1918970"/>
                  </a:cubicBezTo>
                  <a:cubicBezTo>
                    <a:pt x="690880" y="1918970"/>
                    <a:pt x="694690" y="1915160"/>
                    <a:pt x="697230" y="1915160"/>
                  </a:cubicBezTo>
                  <a:cubicBezTo>
                    <a:pt x="707390" y="1916430"/>
                    <a:pt x="718820" y="1912620"/>
                    <a:pt x="727710" y="1918970"/>
                  </a:cubicBezTo>
                  <a:cubicBezTo>
                    <a:pt x="728980" y="1920240"/>
                    <a:pt x="731520" y="1920240"/>
                    <a:pt x="734060" y="1920240"/>
                  </a:cubicBezTo>
                  <a:cubicBezTo>
                    <a:pt x="750570" y="1921510"/>
                    <a:pt x="764540" y="1926590"/>
                    <a:pt x="775970" y="1936750"/>
                  </a:cubicBezTo>
                  <a:cubicBezTo>
                    <a:pt x="779780" y="1940560"/>
                    <a:pt x="784860" y="1943100"/>
                    <a:pt x="788670" y="1945640"/>
                  </a:cubicBezTo>
                  <a:cubicBezTo>
                    <a:pt x="792480" y="1948180"/>
                    <a:pt x="797560" y="1948180"/>
                    <a:pt x="801370" y="1949450"/>
                  </a:cubicBezTo>
                  <a:cubicBezTo>
                    <a:pt x="805180" y="1950720"/>
                    <a:pt x="807720" y="1951990"/>
                    <a:pt x="811530" y="1951990"/>
                  </a:cubicBezTo>
                  <a:cubicBezTo>
                    <a:pt x="817880" y="1951990"/>
                    <a:pt x="822960" y="1954530"/>
                    <a:pt x="826770" y="1959610"/>
                  </a:cubicBezTo>
                  <a:cubicBezTo>
                    <a:pt x="828040" y="1960880"/>
                    <a:pt x="829310" y="1962150"/>
                    <a:pt x="830580" y="1964690"/>
                  </a:cubicBezTo>
                  <a:cubicBezTo>
                    <a:pt x="829310" y="1968500"/>
                    <a:pt x="836930" y="1978660"/>
                    <a:pt x="842010" y="1978660"/>
                  </a:cubicBezTo>
                  <a:cubicBezTo>
                    <a:pt x="850900" y="1978660"/>
                    <a:pt x="859790" y="1981200"/>
                    <a:pt x="867410" y="1987550"/>
                  </a:cubicBezTo>
                  <a:cubicBezTo>
                    <a:pt x="868680" y="1988820"/>
                    <a:pt x="871220" y="1988820"/>
                    <a:pt x="873760" y="1987550"/>
                  </a:cubicBezTo>
                  <a:cubicBezTo>
                    <a:pt x="877570" y="1986280"/>
                    <a:pt x="880110" y="1986280"/>
                    <a:pt x="882650" y="1990090"/>
                  </a:cubicBezTo>
                  <a:cubicBezTo>
                    <a:pt x="883920" y="1991360"/>
                    <a:pt x="889000" y="1991360"/>
                    <a:pt x="891540" y="1991360"/>
                  </a:cubicBezTo>
                  <a:cubicBezTo>
                    <a:pt x="897890" y="1991360"/>
                    <a:pt x="905510" y="1990090"/>
                    <a:pt x="911860" y="1991360"/>
                  </a:cubicBezTo>
                  <a:cubicBezTo>
                    <a:pt x="923290" y="1992630"/>
                    <a:pt x="933450" y="1993900"/>
                    <a:pt x="944880" y="1996440"/>
                  </a:cubicBezTo>
                  <a:cubicBezTo>
                    <a:pt x="947420" y="1996440"/>
                    <a:pt x="949960" y="1997710"/>
                    <a:pt x="951230" y="1998980"/>
                  </a:cubicBezTo>
                  <a:cubicBezTo>
                    <a:pt x="953770" y="2005330"/>
                    <a:pt x="960120" y="2005330"/>
                    <a:pt x="963930" y="2006600"/>
                  </a:cubicBezTo>
                  <a:cubicBezTo>
                    <a:pt x="967740" y="2007870"/>
                    <a:pt x="972820" y="2009140"/>
                    <a:pt x="975360" y="2009140"/>
                  </a:cubicBezTo>
                  <a:cubicBezTo>
                    <a:pt x="976630" y="2007870"/>
                    <a:pt x="979170" y="2006600"/>
                    <a:pt x="981710" y="2004060"/>
                  </a:cubicBezTo>
                  <a:cubicBezTo>
                    <a:pt x="976630" y="2004060"/>
                    <a:pt x="974090" y="2005330"/>
                    <a:pt x="971550" y="2005330"/>
                  </a:cubicBezTo>
                  <a:cubicBezTo>
                    <a:pt x="976630" y="1998980"/>
                    <a:pt x="981710" y="1997710"/>
                    <a:pt x="988060" y="2001520"/>
                  </a:cubicBezTo>
                  <a:cubicBezTo>
                    <a:pt x="995680" y="2007870"/>
                    <a:pt x="1002030" y="2007870"/>
                    <a:pt x="1010920" y="2001520"/>
                  </a:cubicBezTo>
                  <a:lnTo>
                    <a:pt x="1018540" y="1997710"/>
                  </a:lnTo>
                  <a:lnTo>
                    <a:pt x="1018540" y="1991360"/>
                  </a:lnTo>
                  <a:cubicBezTo>
                    <a:pt x="1022350" y="1992630"/>
                    <a:pt x="1026160" y="1995170"/>
                    <a:pt x="1028700" y="1995170"/>
                  </a:cubicBezTo>
                  <a:cubicBezTo>
                    <a:pt x="1036320" y="1991360"/>
                    <a:pt x="1043940" y="1987550"/>
                    <a:pt x="1050290" y="1982470"/>
                  </a:cubicBezTo>
                  <a:cubicBezTo>
                    <a:pt x="1057910" y="1977390"/>
                    <a:pt x="1064260" y="1971040"/>
                    <a:pt x="1070610" y="1965960"/>
                  </a:cubicBezTo>
                  <a:cubicBezTo>
                    <a:pt x="1071880" y="1965960"/>
                    <a:pt x="1071880" y="1964690"/>
                    <a:pt x="1073150" y="1964690"/>
                  </a:cubicBezTo>
                  <a:cubicBezTo>
                    <a:pt x="1082040" y="1962150"/>
                    <a:pt x="1089660" y="1960880"/>
                    <a:pt x="1098550" y="1958340"/>
                  </a:cubicBezTo>
                  <a:cubicBezTo>
                    <a:pt x="1103630" y="1957070"/>
                    <a:pt x="1107440" y="1954530"/>
                    <a:pt x="1112520" y="1953260"/>
                  </a:cubicBezTo>
                  <a:cubicBezTo>
                    <a:pt x="1116330" y="1951990"/>
                    <a:pt x="1118870" y="1951990"/>
                    <a:pt x="1122680" y="1950720"/>
                  </a:cubicBezTo>
                  <a:lnTo>
                    <a:pt x="1135380" y="1950720"/>
                  </a:lnTo>
                  <a:cubicBezTo>
                    <a:pt x="1137920" y="1950720"/>
                    <a:pt x="1141730" y="1950720"/>
                    <a:pt x="1144270" y="1949450"/>
                  </a:cubicBezTo>
                  <a:cubicBezTo>
                    <a:pt x="1145540" y="1946910"/>
                    <a:pt x="1148080" y="1943100"/>
                    <a:pt x="1149350" y="1943100"/>
                  </a:cubicBezTo>
                  <a:cubicBezTo>
                    <a:pt x="1153160" y="1943100"/>
                    <a:pt x="1155700" y="1945640"/>
                    <a:pt x="1159510" y="1946910"/>
                  </a:cubicBezTo>
                  <a:cubicBezTo>
                    <a:pt x="1160780" y="1946910"/>
                    <a:pt x="1160780" y="1948180"/>
                    <a:pt x="1160780" y="1949450"/>
                  </a:cubicBezTo>
                  <a:cubicBezTo>
                    <a:pt x="1165860" y="1954530"/>
                    <a:pt x="1169670" y="1960880"/>
                    <a:pt x="1174750" y="1965960"/>
                  </a:cubicBezTo>
                  <a:cubicBezTo>
                    <a:pt x="1181100" y="1972310"/>
                    <a:pt x="1187450" y="1972310"/>
                    <a:pt x="1191260" y="1968500"/>
                  </a:cubicBezTo>
                  <a:cubicBezTo>
                    <a:pt x="1197610" y="1963420"/>
                    <a:pt x="1202690" y="1959610"/>
                    <a:pt x="1211580" y="1962150"/>
                  </a:cubicBezTo>
                  <a:cubicBezTo>
                    <a:pt x="1212850" y="1962150"/>
                    <a:pt x="1215390" y="1963420"/>
                    <a:pt x="1216660" y="1962150"/>
                  </a:cubicBezTo>
                  <a:cubicBezTo>
                    <a:pt x="1223010" y="1959610"/>
                    <a:pt x="1230630" y="1957070"/>
                    <a:pt x="1236980" y="1953260"/>
                  </a:cubicBezTo>
                  <a:cubicBezTo>
                    <a:pt x="1240790" y="1951990"/>
                    <a:pt x="1245870" y="1951990"/>
                    <a:pt x="1247140" y="1949450"/>
                  </a:cubicBezTo>
                  <a:cubicBezTo>
                    <a:pt x="1250950" y="1941830"/>
                    <a:pt x="1257300" y="1938020"/>
                    <a:pt x="1263650" y="1932940"/>
                  </a:cubicBezTo>
                  <a:cubicBezTo>
                    <a:pt x="1267460" y="1929130"/>
                    <a:pt x="1271270" y="1924050"/>
                    <a:pt x="1275080" y="1922780"/>
                  </a:cubicBezTo>
                  <a:cubicBezTo>
                    <a:pt x="1283970" y="1920240"/>
                    <a:pt x="1290320" y="1912620"/>
                    <a:pt x="1297940" y="1907540"/>
                  </a:cubicBezTo>
                  <a:cubicBezTo>
                    <a:pt x="1304290" y="1903730"/>
                    <a:pt x="1308100" y="1896110"/>
                    <a:pt x="1314450" y="1894840"/>
                  </a:cubicBezTo>
                  <a:cubicBezTo>
                    <a:pt x="1324610" y="1892300"/>
                    <a:pt x="1332230" y="1885950"/>
                    <a:pt x="1341120" y="1879600"/>
                  </a:cubicBezTo>
                  <a:cubicBezTo>
                    <a:pt x="1346200" y="1875790"/>
                    <a:pt x="1352550" y="1873250"/>
                    <a:pt x="1358900" y="1874520"/>
                  </a:cubicBezTo>
                  <a:cubicBezTo>
                    <a:pt x="1362710" y="1875790"/>
                    <a:pt x="1367790" y="1874520"/>
                    <a:pt x="1370330" y="1873250"/>
                  </a:cubicBezTo>
                  <a:cubicBezTo>
                    <a:pt x="1375410" y="1870710"/>
                    <a:pt x="1380490" y="1866900"/>
                    <a:pt x="1385570" y="1864360"/>
                  </a:cubicBezTo>
                  <a:cubicBezTo>
                    <a:pt x="1389380" y="1861820"/>
                    <a:pt x="1393190" y="1859280"/>
                    <a:pt x="1397000" y="1859280"/>
                  </a:cubicBezTo>
                  <a:cubicBezTo>
                    <a:pt x="1409700" y="1858010"/>
                    <a:pt x="1419860" y="1855470"/>
                    <a:pt x="1426210" y="1842770"/>
                  </a:cubicBezTo>
                  <a:cubicBezTo>
                    <a:pt x="1428750" y="1837690"/>
                    <a:pt x="1441450" y="1831340"/>
                    <a:pt x="1446530" y="1833880"/>
                  </a:cubicBezTo>
                  <a:cubicBezTo>
                    <a:pt x="1455420" y="1837690"/>
                    <a:pt x="1461770" y="1835150"/>
                    <a:pt x="1466850" y="1827530"/>
                  </a:cubicBezTo>
                  <a:cubicBezTo>
                    <a:pt x="1470660" y="1823720"/>
                    <a:pt x="1475740" y="1824990"/>
                    <a:pt x="1479550" y="1827530"/>
                  </a:cubicBezTo>
                  <a:cubicBezTo>
                    <a:pt x="1482090" y="1830070"/>
                    <a:pt x="1484630" y="1831340"/>
                    <a:pt x="1487170" y="1831340"/>
                  </a:cubicBezTo>
                  <a:cubicBezTo>
                    <a:pt x="1496060" y="1832610"/>
                    <a:pt x="1506220" y="1831340"/>
                    <a:pt x="1515110" y="1832610"/>
                  </a:cubicBezTo>
                  <a:cubicBezTo>
                    <a:pt x="1522730" y="1833880"/>
                    <a:pt x="1530350" y="1831340"/>
                    <a:pt x="1535430" y="1826260"/>
                  </a:cubicBezTo>
                  <a:cubicBezTo>
                    <a:pt x="1540510" y="1821180"/>
                    <a:pt x="1544320" y="1821180"/>
                    <a:pt x="1551940" y="1823720"/>
                  </a:cubicBezTo>
                  <a:cubicBezTo>
                    <a:pt x="1558290" y="1826260"/>
                    <a:pt x="1563370" y="1832610"/>
                    <a:pt x="1572260" y="1831340"/>
                  </a:cubicBezTo>
                  <a:cubicBezTo>
                    <a:pt x="1579880" y="1830070"/>
                    <a:pt x="1588770" y="1833880"/>
                    <a:pt x="1597660" y="1830070"/>
                  </a:cubicBezTo>
                  <a:lnTo>
                    <a:pt x="1602740" y="1830070"/>
                  </a:lnTo>
                  <a:cubicBezTo>
                    <a:pt x="1610360" y="1832610"/>
                    <a:pt x="1617980" y="1833880"/>
                    <a:pt x="1624330" y="1840230"/>
                  </a:cubicBezTo>
                  <a:cubicBezTo>
                    <a:pt x="1631950" y="1846580"/>
                    <a:pt x="1633220" y="1799590"/>
                    <a:pt x="1640840" y="1804670"/>
                  </a:cubicBezTo>
                  <a:cubicBezTo>
                    <a:pt x="1652270" y="1812290"/>
                    <a:pt x="1649730" y="1804670"/>
                    <a:pt x="1661160" y="1811020"/>
                  </a:cubicBezTo>
                  <a:cubicBezTo>
                    <a:pt x="1670050" y="1814830"/>
                    <a:pt x="1666240" y="1800860"/>
                    <a:pt x="1676400" y="1803400"/>
                  </a:cubicBezTo>
                  <a:cubicBezTo>
                    <a:pt x="1677670" y="1803400"/>
                    <a:pt x="1692910" y="1813560"/>
                    <a:pt x="1692910" y="1812290"/>
                  </a:cubicBezTo>
                  <a:cubicBezTo>
                    <a:pt x="1699260" y="1808480"/>
                    <a:pt x="1705610" y="1770380"/>
                    <a:pt x="1711960" y="1771650"/>
                  </a:cubicBezTo>
                  <a:cubicBezTo>
                    <a:pt x="1724660" y="1775460"/>
                    <a:pt x="1736090" y="1772920"/>
                    <a:pt x="1747520" y="1767840"/>
                  </a:cubicBezTo>
                  <a:cubicBezTo>
                    <a:pt x="1753870" y="1765300"/>
                    <a:pt x="1764030" y="1756410"/>
                    <a:pt x="1769110" y="1760220"/>
                  </a:cubicBezTo>
                  <a:cubicBezTo>
                    <a:pt x="1778000" y="1766570"/>
                    <a:pt x="1786890" y="1769110"/>
                    <a:pt x="1797050" y="1770380"/>
                  </a:cubicBezTo>
                  <a:cubicBezTo>
                    <a:pt x="1798320" y="1770380"/>
                    <a:pt x="1799590" y="1771650"/>
                    <a:pt x="1800860" y="1772920"/>
                  </a:cubicBezTo>
                  <a:cubicBezTo>
                    <a:pt x="1804670" y="1778000"/>
                    <a:pt x="1822450" y="1764030"/>
                    <a:pt x="1826260" y="1769110"/>
                  </a:cubicBezTo>
                  <a:cubicBezTo>
                    <a:pt x="1831340" y="1776730"/>
                    <a:pt x="1836420" y="1784350"/>
                    <a:pt x="1841500" y="1790700"/>
                  </a:cubicBezTo>
                  <a:cubicBezTo>
                    <a:pt x="1844040" y="1793240"/>
                    <a:pt x="1847850" y="1794510"/>
                    <a:pt x="1849120" y="1797050"/>
                  </a:cubicBezTo>
                  <a:cubicBezTo>
                    <a:pt x="1850390" y="1803400"/>
                    <a:pt x="1852930" y="1805940"/>
                    <a:pt x="1859280" y="1805940"/>
                  </a:cubicBezTo>
                  <a:cubicBezTo>
                    <a:pt x="1863090" y="1805940"/>
                    <a:pt x="1866900" y="1807210"/>
                    <a:pt x="1869440" y="1809750"/>
                  </a:cubicBezTo>
                  <a:cubicBezTo>
                    <a:pt x="1875790" y="1813560"/>
                    <a:pt x="1880870" y="1817370"/>
                    <a:pt x="1885950" y="1821180"/>
                  </a:cubicBezTo>
                  <a:cubicBezTo>
                    <a:pt x="1892300" y="1824990"/>
                    <a:pt x="1898650" y="1828800"/>
                    <a:pt x="1901190" y="1835150"/>
                  </a:cubicBezTo>
                  <a:cubicBezTo>
                    <a:pt x="1902460" y="1837690"/>
                    <a:pt x="1903730" y="1838960"/>
                    <a:pt x="1905000" y="1840230"/>
                  </a:cubicBezTo>
                  <a:cubicBezTo>
                    <a:pt x="1910080" y="1845310"/>
                    <a:pt x="1915160" y="1849120"/>
                    <a:pt x="1920240" y="1854200"/>
                  </a:cubicBezTo>
                  <a:cubicBezTo>
                    <a:pt x="1927860" y="1860550"/>
                    <a:pt x="1934210" y="1868170"/>
                    <a:pt x="1941830" y="1874520"/>
                  </a:cubicBezTo>
                  <a:cubicBezTo>
                    <a:pt x="1944370" y="1875790"/>
                    <a:pt x="1946910" y="1878330"/>
                    <a:pt x="1949450" y="1879600"/>
                  </a:cubicBezTo>
                  <a:cubicBezTo>
                    <a:pt x="1954530" y="1882140"/>
                    <a:pt x="1959610" y="1884680"/>
                    <a:pt x="1963420" y="1888490"/>
                  </a:cubicBezTo>
                  <a:cubicBezTo>
                    <a:pt x="1967230" y="1892300"/>
                    <a:pt x="1985010" y="1869440"/>
                    <a:pt x="1987550" y="1874520"/>
                  </a:cubicBezTo>
                  <a:cubicBezTo>
                    <a:pt x="1987550" y="1875790"/>
                    <a:pt x="1988820" y="1875790"/>
                    <a:pt x="1990090" y="1875790"/>
                  </a:cubicBezTo>
                  <a:cubicBezTo>
                    <a:pt x="1997710" y="1882140"/>
                    <a:pt x="2005330" y="1879600"/>
                    <a:pt x="2012950" y="1877060"/>
                  </a:cubicBezTo>
                  <a:cubicBezTo>
                    <a:pt x="2015490" y="1875790"/>
                    <a:pt x="2018030" y="1874520"/>
                    <a:pt x="2019300" y="1875790"/>
                  </a:cubicBezTo>
                  <a:cubicBezTo>
                    <a:pt x="2028190" y="1879600"/>
                    <a:pt x="2034540" y="1888490"/>
                    <a:pt x="2045970" y="1889760"/>
                  </a:cubicBezTo>
                  <a:cubicBezTo>
                    <a:pt x="2045970" y="1889760"/>
                    <a:pt x="2047240" y="1889760"/>
                    <a:pt x="2047240" y="1891030"/>
                  </a:cubicBezTo>
                  <a:cubicBezTo>
                    <a:pt x="2049780" y="1898650"/>
                    <a:pt x="2057400" y="1898650"/>
                    <a:pt x="2063750" y="1899920"/>
                  </a:cubicBezTo>
                  <a:cubicBezTo>
                    <a:pt x="2067560" y="1899920"/>
                    <a:pt x="2071370" y="1901190"/>
                    <a:pt x="2073910" y="1902460"/>
                  </a:cubicBezTo>
                  <a:cubicBezTo>
                    <a:pt x="2081530" y="1906270"/>
                    <a:pt x="2089150" y="1911350"/>
                    <a:pt x="2098040" y="1913890"/>
                  </a:cubicBezTo>
                  <a:cubicBezTo>
                    <a:pt x="2109470" y="1917700"/>
                    <a:pt x="2120900" y="1920240"/>
                    <a:pt x="2129790" y="1926590"/>
                  </a:cubicBezTo>
                  <a:cubicBezTo>
                    <a:pt x="2131060" y="1926590"/>
                    <a:pt x="2132330" y="1926590"/>
                    <a:pt x="2132330" y="1927860"/>
                  </a:cubicBezTo>
                  <a:cubicBezTo>
                    <a:pt x="2136140" y="1930400"/>
                    <a:pt x="2142490" y="1931670"/>
                    <a:pt x="2145030" y="1935480"/>
                  </a:cubicBezTo>
                  <a:cubicBezTo>
                    <a:pt x="2148840" y="1943100"/>
                    <a:pt x="2159000" y="1941830"/>
                    <a:pt x="2164080" y="1948180"/>
                  </a:cubicBezTo>
                  <a:lnTo>
                    <a:pt x="2165350" y="1948180"/>
                  </a:lnTo>
                  <a:cubicBezTo>
                    <a:pt x="2170430" y="1948180"/>
                    <a:pt x="2175510" y="1949450"/>
                    <a:pt x="2181860" y="1949450"/>
                  </a:cubicBezTo>
                  <a:cubicBezTo>
                    <a:pt x="2184400" y="1948180"/>
                    <a:pt x="2188210" y="1945640"/>
                    <a:pt x="2190750" y="1945640"/>
                  </a:cubicBezTo>
                  <a:cubicBezTo>
                    <a:pt x="2202180" y="1949450"/>
                    <a:pt x="2213610" y="1949450"/>
                    <a:pt x="2221230" y="1939290"/>
                  </a:cubicBezTo>
                  <a:cubicBezTo>
                    <a:pt x="2222500" y="1938020"/>
                    <a:pt x="2225040" y="1938020"/>
                    <a:pt x="2227580" y="1938020"/>
                  </a:cubicBezTo>
                  <a:lnTo>
                    <a:pt x="2237740" y="1938020"/>
                  </a:lnTo>
                  <a:cubicBezTo>
                    <a:pt x="2249170" y="1935480"/>
                    <a:pt x="2259330" y="1932940"/>
                    <a:pt x="2270760" y="1931670"/>
                  </a:cubicBezTo>
                  <a:cubicBezTo>
                    <a:pt x="2275840" y="1930400"/>
                    <a:pt x="2282190" y="1932940"/>
                    <a:pt x="2287270" y="1934210"/>
                  </a:cubicBezTo>
                  <a:cubicBezTo>
                    <a:pt x="2292350" y="1935480"/>
                    <a:pt x="2297430" y="1935480"/>
                    <a:pt x="2302510" y="1935480"/>
                  </a:cubicBezTo>
                  <a:cubicBezTo>
                    <a:pt x="2308860" y="1935480"/>
                    <a:pt x="2313940" y="1932940"/>
                    <a:pt x="2320290" y="1932940"/>
                  </a:cubicBezTo>
                  <a:cubicBezTo>
                    <a:pt x="2325370" y="1931670"/>
                    <a:pt x="2331720" y="1931670"/>
                    <a:pt x="2336800" y="1930400"/>
                  </a:cubicBezTo>
                  <a:cubicBezTo>
                    <a:pt x="2348230" y="1927860"/>
                    <a:pt x="2358390" y="1925320"/>
                    <a:pt x="2369820" y="1924050"/>
                  </a:cubicBezTo>
                  <a:cubicBezTo>
                    <a:pt x="2377440" y="1880870"/>
                    <a:pt x="2376170" y="1830070"/>
                    <a:pt x="2376170" y="1778000"/>
                  </a:cubicBezTo>
                  <a:close/>
                </a:path>
              </a:pathLst>
            </a:custGeom>
            <a:blipFill>
              <a:blip r:embed="rId5"/>
              <a:stretch>
                <a:fillRect l="-3490" t="-9109" r="-67299" b="-4348"/>
              </a:stretch>
            </a:blipFill>
          </p:spPr>
        </p:sp>
      </p:grpSp>
      <p:sp>
        <p:nvSpPr>
          <p:cNvPr id="8" name="Freeform 8"/>
          <p:cNvSpPr/>
          <p:nvPr/>
        </p:nvSpPr>
        <p:spPr>
          <a:xfrm>
            <a:off x="2209010" y="5382899"/>
            <a:ext cx="3091957" cy="2800531"/>
          </a:xfrm>
          <a:custGeom>
            <a:avLst/>
            <a:gdLst/>
            <a:ahLst/>
            <a:cxnLst/>
            <a:rect l="l" t="t" r="r" b="b"/>
            <a:pathLst>
              <a:path w="3091957" h="2800531">
                <a:moveTo>
                  <a:pt x="0" y="0"/>
                </a:moveTo>
                <a:lnTo>
                  <a:pt x="3091957" y="0"/>
                </a:lnTo>
                <a:lnTo>
                  <a:pt x="3091957" y="2800530"/>
                </a:lnTo>
                <a:lnTo>
                  <a:pt x="0" y="2800530"/>
                </a:lnTo>
                <a:lnTo>
                  <a:pt x="0" y="0"/>
                </a:lnTo>
                <a:close/>
              </a:path>
            </a:pathLst>
          </a:custGeom>
          <a:blipFill>
            <a:blip r:embed="rId6"/>
            <a:stretch>
              <a:fillRect l="-35798" r="-222583"/>
            </a:stretch>
          </a:blipFill>
        </p:spPr>
      </p:sp>
      <p:sp>
        <p:nvSpPr>
          <p:cNvPr id="9" name="TextBox 9"/>
          <p:cNvSpPr txBox="1"/>
          <p:nvPr/>
        </p:nvSpPr>
        <p:spPr>
          <a:xfrm>
            <a:off x="7393414" y="1835153"/>
            <a:ext cx="9865886" cy="7990840"/>
          </a:xfrm>
          <a:prstGeom prst="rect">
            <a:avLst/>
          </a:prstGeom>
        </p:spPr>
        <p:txBody>
          <a:bodyPr lIns="0" tIns="0" rIns="0" bIns="0" rtlCol="0" anchor="t">
            <a:spAutoFit/>
          </a:bodyPr>
          <a:lstStyle/>
          <a:p>
            <a:pPr marL="723267" lvl="1" indent="-361634" algn="l">
              <a:lnSpc>
                <a:spcPts val="3350"/>
              </a:lnSpc>
              <a:buFont typeface="Arial"/>
              <a:buChar char="•"/>
            </a:pPr>
            <a:r>
              <a:rPr lang="en-US" sz="3350" spc="-140">
                <a:solidFill>
                  <a:srgbClr val="F1DD94"/>
                </a:solidFill>
                <a:latin typeface="Trebuchet MS"/>
              </a:rPr>
              <a:t>Inflation Hedge: Some cryptocurrencies, like Bitcoin, have a limited and predetermined supply, making them resistant to inflationary pressures. </a:t>
            </a:r>
          </a:p>
          <a:p>
            <a:pPr algn="l">
              <a:lnSpc>
                <a:spcPts val="3350"/>
              </a:lnSpc>
            </a:pPr>
            <a:endParaRPr lang="en-US" sz="3350" spc="-140">
              <a:solidFill>
                <a:srgbClr val="F1DD94"/>
              </a:solidFill>
              <a:latin typeface="Trebuchet MS"/>
            </a:endParaRPr>
          </a:p>
          <a:p>
            <a:pPr marL="723267" lvl="1" indent="-361634" algn="l">
              <a:lnSpc>
                <a:spcPts val="3350"/>
              </a:lnSpc>
              <a:buFont typeface="Arial"/>
              <a:buChar char="•"/>
            </a:pPr>
            <a:r>
              <a:rPr lang="en-US" sz="3350" spc="-140">
                <a:solidFill>
                  <a:srgbClr val="F1DD94"/>
                </a:solidFill>
                <a:latin typeface="Trebuchet MS"/>
              </a:rPr>
              <a:t>Security : Cryptocurrencies use cryptographic techniques to secure transactions and control the creation of new units. This makes them highly secure and resistant to fraud and hacking compared to traditional financial systems.</a:t>
            </a:r>
          </a:p>
          <a:p>
            <a:pPr algn="l">
              <a:lnSpc>
                <a:spcPts val="3350"/>
              </a:lnSpc>
            </a:pPr>
            <a:endParaRPr lang="en-US" sz="3350" spc="-140">
              <a:solidFill>
                <a:srgbClr val="F1DD94"/>
              </a:solidFill>
              <a:latin typeface="Trebuchet MS"/>
            </a:endParaRPr>
          </a:p>
          <a:p>
            <a:pPr marL="723267" lvl="1" indent="-361634" algn="l">
              <a:lnSpc>
                <a:spcPts val="3350"/>
              </a:lnSpc>
              <a:buFont typeface="Arial"/>
              <a:buChar char="•"/>
            </a:pPr>
            <a:r>
              <a:rPr lang="en-US" sz="3350" spc="-140">
                <a:solidFill>
                  <a:srgbClr val="F1DD94"/>
                </a:solidFill>
                <a:latin typeface="Trebuchet MS"/>
              </a:rPr>
              <a:t>Low Transaction Fees :  Cryptocurrency transactions typically incur lower fees compared to traditional financial transactions, especially for international transfers. This is particularly beneficial for microtransactions and remittances.</a:t>
            </a:r>
          </a:p>
          <a:p>
            <a:pPr algn="l">
              <a:lnSpc>
                <a:spcPts val="3350"/>
              </a:lnSpc>
            </a:pPr>
            <a:endParaRPr lang="en-US" sz="3350" spc="-140">
              <a:solidFill>
                <a:srgbClr val="F1DD94"/>
              </a:solidFill>
              <a:latin typeface="Trebuchet MS"/>
            </a:endParaRPr>
          </a:p>
          <a:p>
            <a:pPr marL="723267" lvl="1" indent="-361634" algn="l">
              <a:lnSpc>
                <a:spcPts val="3350"/>
              </a:lnSpc>
              <a:buFont typeface="Arial"/>
              <a:buChar char="•"/>
            </a:pPr>
            <a:r>
              <a:rPr lang="en-US" sz="3350" spc="-143">
                <a:solidFill>
                  <a:srgbClr val="F1DD94"/>
                </a:solidFill>
                <a:latin typeface="Trebuchet MS"/>
              </a:rPr>
              <a:t>Borderless Transactions : Cryptocurrencies offer fast and low-cost cross-border transactions compared to traditional banking systems.</a:t>
            </a: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07022" y="-190500"/>
            <a:ext cx="18723622" cy="10744199"/>
          </a:xfrm>
          <a:custGeom>
            <a:avLst/>
            <a:gdLst/>
            <a:ahLst/>
            <a:cxnLst/>
            <a:rect l="l" t="t" r="r" b="b"/>
            <a:pathLst>
              <a:path w="18504547" h="10281645">
                <a:moveTo>
                  <a:pt x="0" y="0"/>
                </a:moveTo>
                <a:lnTo>
                  <a:pt x="18504547" y="0"/>
                </a:lnTo>
                <a:lnTo>
                  <a:pt x="18504547" y="10281645"/>
                </a:lnTo>
                <a:lnTo>
                  <a:pt x="0" y="10281645"/>
                </a:lnTo>
                <a:lnTo>
                  <a:pt x="0" y="0"/>
                </a:lnTo>
                <a:close/>
              </a:path>
            </a:pathLst>
          </a:custGeom>
          <a:blipFill>
            <a:blip r:embed="rId2"/>
            <a:stretch>
              <a:fillRect t="-618" b="-618"/>
            </a:stretch>
          </a:blipFill>
        </p:spPr>
      </p:sp>
      <p:sp>
        <p:nvSpPr>
          <p:cNvPr id="3" name="Freeform 3"/>
          <p:cNvSpPr/>
          <p:nvPr/>
        </p:nvSpPr>
        <p:spPr>
          <a:xfrm>
            <a:off x="0" y="178532"/>
            <a:ext cx="4120400" cy="4696554"/>
          </a:xfrm>
          <a:custGeom>
            <a:avLst/>
            <a:gdLst/>
            <a:ahLst/>
            <a:cxnLst/>
            <a:rect l="l" t="t" r="r" b="b"/>
            <a:pathLst>
              <a:path w="4120400" h="4696554">
                <a:moveTo>
                  <a:pt x="0" y="0"/>
                </a:moveTo>
                <a:lnTo>
                  <a:pt x="4120400" y="0"/>
                </a:lnTo>
                <a:lnTo>
                  <a:pt x="4120400" y="4696554"/>
                </a:lnTo>
                <a:lnTo>
                  <a:pt x="0" y="4696554"/>
                </a:lnTo>
                <a:lnTo>
                  <a:pt x="0" y="0"/>
                </a:lnTo>
                <a:close/>
              </a:path>
            </a:pathLst>
          </a:custGeom>
          <a:blipFill>
            <a:blip r:embed="rId3"/>
            <a:stretch>
              <a:fillRect l="-4" r="-4"/>
            </a:stretch>
          </a:blipFill>
        </p:spPr>
      </p:sp>
      <p:sp>
        <p:nvSpPr>
          <p:cNvPr id="4" name="Freeform 4"/>
          <p:cNvSpPr/>
          <p:nvPr/>
        </p:nvSpPr>
        <p:spPr>
          <a:xfrm>
            <a:off x="11472129" y="2526809"/>
            <a:ext cx="6528366" cy="6519793"/>
          </a:xfrm>
          <a:custGeom>
            <a:avLst/>
            <a:gdLst/>
            <a:ahLst/>
            <a:cxnLst/>
            <a:rect l="l" t="t" r="r" b="b"/>
            <a:pathLst>
              <a:path w="6528366" h="6519793">
                <a:moveTo>
                  <a:pt x="0" y="0"/>
                </a:moveTo>
                <a:lnTo>
                  <a:pt x="6528366" y="0"/>
                </a:lnTo>
                <a:lnTo>
                  <a:pt x="6528366" y="6519793"/>
                </a:lnTo>
                <a:lnTo>
                  <a:pt x="0" y="6519793"/>
                </a:lnTo>
                <a:lnTo>
                  <a:pt x="0" y="0"/>
                </a:lnTo>
                <a:close/>
              </a:path>
            </a:pathLst>
          </a:custGeom>
          <a:blipFill>
            <a:blip r:embed="rId4"/>
            <a:stretch>
              <a:fillRect t="-32" b="-32"/>
            </a:stretch>
          </a:blipFill>
        </p:spPr>
      </p:sp>
      <p:sp>
        <p:nvSpPr>
          <p:cNvPr id="5" name="TextBox 5"/>
          <p:cNvSpPr txBox="1"/>
          <p:nvPr/>
        </p:nvSpPr>
        <p:spPr>
          <a:xfrm>
            <a:off x="5258230" y="891754"/>
            <a:ext cx="13890755" cy="895350"/>
          </a:xfrm>
          <a:prstGeom prst="rect">
            <a:avLst/>
          </a:prstGeom>
        </p:spPr>
        <p:txBody>
          <a:bodyPr lIns="0" tIns="0" rIns="0" bIns="0" rtlCol="0" anchor="t">
            <a:spAutoFit/>
          </a:bodyPr>
          <a:lstStyle/>
          <a:p>
            <a:pPr algn="l">
              <a:lnSpc>
                <a:spcPts val="7076"/>
              </a:lnSpc>
            </a:pPr>
            <a:r>
              <a:rPr lang="en-US" sz="5896">
                <a:solidFill>
                  <a:srgbClr val="F1DD94"/>
                </a:solidFill>
                <a:latin typeface="Trebuchet MS"/>
              </a:rPr>
              <a:t>Challenges faced by Crypto user</a:t>
            </a:r>
          </a:p>
        </p:txBody>
      </p:sp>
      <p:sp>
        <p:nvSpPr>
          <p:cNvPr id="6" name="Freeform 6"/>
          <p:cNvSpPr/>
          <p:nvPr/>
        </p:nvSpPr>
        <p:spPr>
          <a:xfrm>
            <a:off x="16287901" y="1028700"/>
            <a:ext cx="971399" cy="758404"/>
          </a:xfrm>
          <a:custGeom>
            <a:avLst/>
            <a:gdLst/>
            <a:ahLst/>
            <a:cxnLst/>
            <a:rect l="l" t="t" r="r" b="b"/>
            <a:pathLst>
              <a:path w="971399" h="758404">
                <a:moveTo>
                  <a:pt x="0" y="0"/>
                </a:moveTo>
                <a:lnTo>
                  <a:pt x="971399" y="0"/>
                </a:lnTo>
                <a:lnTo>
                  <a:pt x="971399" y="758404"/>
                </a:lnTo>
                <a:lnTo>
                  <a:pt x="0" y="758404"/>
                </a:lnTo>
                <a:lnTo>
                  <a:pt x="0" y="0"/>
                </a:lnTo>
                <a:close/>
              </a:path>
            </a:pathLst>
          </a:custGeom>
          <a:blipFill>
            <a:blip r:embed="rId5"/>
            <a:stretch>
              <a:fillRect t="-229" b="-229"/>
            </a:stretch>
          </a:blipFill>
        </p:spPr>
      </p:sp>
      <p:sp>
        <p:nvSpPr>
          <p:cNvPr id="7" name="TextBox 7"/>
          <p:cNvSpPr txBox="1"/>
          <p:nvPr/>
        </p:nvSpPr>
        <p:spPr>
          <a:xfrm>
            <a:off x="338264" y="2928602"/>
            <a:ext cx="9865886" cy="6976269"/>
          </a:xfrm>
          <a:prstGeom prst="rect">
            <a:avLst/>
          </a:prstGeom>
        </p:spPr>
        <p:txBody>
          <a:bodyPr lIns="0" tIns="0" rIns="0" bIns="0" rtlCol="0" anchor="t">
            <a:spAutoFit/>
          </a:bodyPr>
          <a:lstStyle/>
          <a:p>
            <a:pPr marL="723267" lvl="1" indent="-361634" algn="l">
              <a:lnSpc>
                <a:spcPts val="3350"/>
              </a:lnSpc>
              <a:buFont typeface="Arial"/>
              <a:buChar char="•"/>
            </a:pPr>
            <a:r>
              <a:rPr lang="en-US" sz="3350" spc="-140" dirty="0">
                <a:solidFill>
                  <a:srgbClr val="F1DD94"/>
                </a:solidFill>
                <a:latin typeface="Trebuchet MS"/>
              </a:rPr>
              <a:t>Cryptocurrency payments do not come with legal protections</a:t>
            </a:r>
          </a:p>
          <a:p>
            <a:pPr algn="l">
              <a:lnSpc>
                <a:spcPts val="3350"/>
              </a:lnSpc>
            </a:pPr>
            <a:endParaRPr lang="en-US" sz="3350" spc="-140" dirty="0">
              <a:solidFill>
                <a:srgbClr val="F1DD94"/>
              </a:solidFill>
              <a:latin typeface="Trebuchet MS"/>
            </a:endParaRPr>
          </a:p>
          <a:p>
            <a:pPr marL="723267" lvl="1" indent="-361634" algn="l">
              <a:lnSpc>
                <a:spcPts val="3350"/>
              </a:lnSpc>
              <a:buFont typeface="Arial"/>
              <a:buChar char="•"/>
            </a:pPr>
            <a:r>
              <a:rPr lang="en-US" sz="3350" spc="-140" dirty="0">
                <a:solidFill>
                  <a:srgbClr val="F1DD94"/>
                </a:solidFill>
                <a:latin typeface="Trebuchet MS"/>
              </a:rPr>
              <a:t>If you store your cryptocurrency online, you don’t have the same protections as a bank account.</a:t>
            </a:r>
          </a:p>
          <a:p>
            <a:pPr algn="l">
              <a:lnSpc>
                <a:spcPts val="3350"/>
              </a:lnSpc>
            </a:pPr>
            <a:endParaRPr lang="en-US" sz="3350" spc="-140" dirty="0">
              <a:solidFill>
                <a:srgbClr val="F1DD94"/>
              </a:solidFill>
              <a:latin typeface="Trebuchet MS"/>
            </a:endParaRPr>
          </a:p>
          <a:p>
            <a:pPr marL="723267" lvl="1" indent="-361634" algn="l">
              <a:lnSpc>
                <a:spcPts val="3350"/>
              </a:lnSpc>
              <a:buFont typeface="Arial"/>
              <a:buChar char="•"/>
            </a:pPr>
            <a:r>
              <a:rPr lang="en-US" sz="3350" spc="-140" dirty="0">
                <a:solidFill>
                  <a:srgbClr val="F1DD94"/>
                </a:solidFill>
                <a:latin typeface="Trebuchet MS"/>
              </a:rPr>
              <a:t>A cryptocurrency’s value can change constantly and dramatically.</a:t>
            </a:r>
          </a:p>
          <a:p>
            <a:pPr algn="l">
              <a:lnSpc>
                <a:spcPts val="3350"/>
              </a:lnSpc>
            </a:pPr>
            <a:endParaRPr lang="en-US" sz="3350" spc="-140" dirty="0">
              <a:solidFill>
                <a:srgbClr val="F1DD94"/>
              </a:solidFill>
              <a:latin typeface="Trebuchet MS"/>
            </a:endParaRPr>
          </a:p>
          <a:p>
            <a:pPr marL="723267" lvl="1" indent="-361634" algn="l">
              <a:lnSpc>
                <a:spcPts val="3350"/>
              </a:lnSpc>
              <a:buFont typeface="Arial"/>
              <a:buChar char="•"/>
            </a:pPr>
            <a:r>
              <a:rPr lang="en-US" sz="3350" spc="-140" dirty="0">
                <a:solidFill>
                  <a:srgbClr val="F1DD94"/>
                </a:solidFill>
                <a:latin typeface="Trebuchet MS"/>
              </a:rPr>
              <a:t>Beware of fake client reviews Scammers are spoofing websites and using fake social media accounts to obscure their identities.</a:t>
            </a:r>
          </a:p>
          <a:p>
            <a:pPr marL="723267" lvl="1" indent="-361634" algn="l">
              <a:lnSpc>
                <a:spcPts val="3350"/>
              </a:lnSpc>
              <a:buFont typeface="Arial"/>
              <a:buChar char="•"/>
            </a:pPr>
            <a:endParaRPr lang="en-US" sz="3350" spc="-140" dirty="0">
              <a:solidFill>
                <a:srgbClr val="F1DD94"/>
              </a:solidFill>
              <a:latin typeface="Trebuchet MS"/>
            </a:endParaRPr>
          </a:p>
          <a:p>
            <a:pPr marL="723267" lvl="1" indent="-361634" algn="l">
              <a:lnSpc>
                <a:spcPts val="3350"/>
              </a:lnSpc>
              <a:buFont typeface="Arial"/>
              <a:buChar char="•"/>
            </a:pPr>
            <a:r>
              <a:rPr lang="en-US" sz="3350" spc="-143" dirty="0">
                <a:solidFill>
                  <a:srgbClr val="F1DD94"/>
                </a:solidFill>
                <a:latin typeface="Trebuchet MS"/>
              </a:rPr>
              <a:t>The Scalability of blockchain technology is still being developed and the adoption of cryptocurrency is not yet widespread</a:t>
            </a: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12693"/>
            <a:ext cx="18536842" cy="10572302"/>
          </a:xfrm>
          <a:custGeom>
            <a:avLst/>
            <a:gdLst/>
            <a:ahLst/>
            <a:cxnLst/>
            <a:rect l="l" t="t" r="r" b="b"/>
            <a:pathLst>
              <a:path w="18536842" h="10572302">
                <a:moveTo>
                  <a:pt x="0" y="0"/>
                </a:moveTo>
                <a:lnTo>
                  <a:pt x="18536842" y="0"/>
                </a:lnTo>
                <a:lnTo>
                  <a:pt x="18536842" y="10572302"/>
                </a:lnTo>
                <a:lnTo>
                  <a:pt x="0" y="10572302"/>
                </a:lnTo>
                <a:lnTo>
                  <a:pt x="0" y="0"/>
                </a:lnTo>
                <a:close/>
              </a:path>
            </a:pathLst>
          </a:custGeom>
          <a:blipFill>
            <a:blip r:embed="rId2"/>
            <a:stretch>
              <a:fillRect l="-1393"/>
            </a:stretch>
          </a:blipFill>
        </p:spPr>
      </p:sp>
      <p:sp>
        <p:nvSpPr>
          <p:cNvPr id="3" name="Freeform 3"/>
          <p:cNvSpPr/>
          <p:nvPr/>
        </p:nvSpPr>
        <p:spPr>
          <a:xfrm>
            <a:off x="8761586" y="7819126"/>
            <a:ext cx="3240710" cy="2462517"/>
          </a:xfrm>
          <a:custGeom>
            <a:avLst/>
            <a:gdLst/>
            <a:ahLst/>
            <a:cxnLst/>
            <a:rect l="l" t="t" r="r" b="b"/>
            <a:pathLst>
              <a:path w="3240710" h="2462517">
                <a:moveTo>
                  <a:pt x="0" y="0"/>
                </a:moveTo>
                <a:lnTo>
                  <a:pt x="3240710" y="0"/>
                </a:lnTo>
                <a:lnTo>
                  <a:pt x="3240710" y="2462517"/>
                </a:lnTo>
                <a:lnTo>
                  <a:pt x="0" y="2462517"/>
                </a:lnTo>
                <a:lnTo>
                  <a:pt x="0" y="0"/>
                </a:lnTo>
                <a:close/>
              </a:path>
            </a:pathLst>
          </a:custGeom>
          <a:blipFill>
            <a:blip r:embed="rId3"/>
            <a:stretch>
              <a:fillRect t="-27" b="-27"/>
            </a:stretch>
          </a:blipFill>
        </p:spPr>
      </p:sp>
      <p:sp>
        <p:nvSpPr>
          <p:cNvPr id="4" name="Freeform 4"/>
          <p:cNvSpPr/>
          <p:nvPr/>
        </p:nvSpPr>
        <p:spPr>
          <a:xfrm>
            <a:off x="15491899" y="1218"/>
            <a:ext cx="2786592" cy="2449824"/>
          </a:xfrm>
          <a:custGeom>
            <a:avLst/>
            <a:gdLst/>
            <a:ahLst/>
            <a:cxnLst/>
            <a:rect l="l" t="t" r="r" b="b"/>
            <a:pathLst>
              <a:path w="2786592" h="2449824">
                <a:moveTo>
                  <a:pt x="0" y="0"/>
                </a:moveTo>
                <a:lnTo>
                  <a:pt x="2786592" y="0"/>
                </a:lnTo>
                <a:lnTo>
                  <a:pt x="2786592" y="2449824"/>
                </a:lnTo>
                <a:lnTo>
                  <a:pt x="0" y="2449824"/>
                </a:lnTo>
                <a:lnTo>
                  <a:pt x="0" y="0"/>
                </a:lnTo>
                <a:close/>
              </a:path>
            </a:pathLst>
          </a:custGeom>
          <a:blipFill>
            <a:blip r:embed="rId4"/>
            <a:stretch>
              <a:fillRect l="-29" r="-29"/>
            </a:stretch>
          </a:blipFill>
        </p:spPr>
      </p:sp>
      <p:sp>
        <p:nvSpPr>
          <p:cNvPr id="5" name="Freeform 5"/>
          <p:cNvSpPr/>
          <p:nvPr/>
        </p:nvSpPr>
        <p:spPr>
          <a:xfrm>
            <a:off x="832701" y="773649"/>
            <a:ext cx="971397" cy="758392"/>
          </a:xfrm>
          <a:custGeom>
            <a:avLst/>
            <a:gdLst/>
            <a:ahLst/>
            <a:cxnLst/>
            <a:rect l="l" t="t" r="r" b="b"/>
            <a:pathLst>
              <a:path w="971397" h="758392">
                <a:moveTo>
                  <a:pt x="0" y="0"/>
                </a:moveTo>
                <a:lnTo>
                  <a:pt x="971397" y="0"/>
                </a:lnTo>
                <a:lnTo>
                  <a:pt x="971397" y="758392"/>
                </a:lnTo>
                <a:lnTo>
                  <a:pt x="0" y="758392"/>
                </a:lnTo>
                <a:lnTo>
                  <a:pt x="0" y="0"/>
                </a:lnTo>
                <a:close/>
              </a:path>
            </a:pathLst>
          </a:custGeom>
          <a:blipFill>
            <a:blip r:embed="rId5"/>
            <a:stretch>
              <a:fillRect l="-84" r="-84"/>
            </a:stretch>
          </a:blipFill>
        </p:spPr>
      </p:sp>
      <p:sp>
        <p:nvSpPr>
          <p:cNvPr id="6" name="Freeform 6"/>
          <p:cNvSpPr/>
          <p:nvPr/>
        </p:nvSpPr>
        <p:spPr>
          <a:xfrm>
            <a:off x="190500" y="2793094"/>
            <a:ext cx="10905607" cy="6534351"/>
          </a:xfrm>
          <a:custGeom>
            <a:avLst/>
            <a:gdLst/>
            <a:ahLst/>
            <a:cxnLst/>
            <a:rect l="l" t="t" r="r" b="b"/>
            <a:pathLst>
              <a:path w="10905607" h="6534351">
                <a:moveTo>
                  <a:pt x="0" y="0"/>
                </a:moveTo>
                <a:lnTo>
                  <a:pt x="10905607" y="0"/>
                </a:lnTo>
                <a:lnTo>
                  <a:pt x="10905607" y="6534352"/>
                </a:lnTo>
                <a:lnTo>
                  <a:pt x="0" y="6534352"/>
                </a:lnTo>
                <a:lnTo>
                  <a:pt x="0" y="0"/>
                </a:lnTo>
                <a:close/>
              </a:path>
            </a:pathLst>
          </a:custGeom>
          <a:blipFill>
            <a:blip r:embed="rId6"/>
            <a:stretch>
              <a:fillRect/>
            </a:stretch>
          </a:blipFill>
        </p:spPr>
      </p:sp>
      <p:sp>
        <p:nvSpPr>
          <p:cNvPr id="7" name="TextBox 7"/>
          <p:cNvSpPr txBox="1"/>
          <p:nvPr/>
        </p:nvSpPr>
        <p:spPr>
          <a:xfrm>
            <a:off x="1943739" y="847821"/>
            <a:ext cx="4978347" cy="780341"/>
          </a:xfrm>
          <a:prstGeom prst="rect">
            <a:avLst/>
          </a:prstGeom>
        </p:spPr>
        <p:txBody>
          <a:bodyPr lIns="0" tIns="0" rIns="0" bIns="0" rtlCol="0" anchor="t">
            <a:spAutoFit/>
          </a:bodyPr>
          <a:lstStyle/>
          <a:p>
            <a:pPr algn="l">
              <a:lnSpc>
                <a:spcPts val="5776"/>
              </a:lnSpc>
            </a:pPr>
            <a:r>
              <a:rPr lang="en-US" sz="5747" spc="49">
                <a:solidFill>
                  <a:srgbClr val="F1DD94"/>
                </a:solidFill>
                <a:latin typeface="Trebuchet MS"/>
              </a:rPr>
              <a:t>Data Analysis</a:t>
            </a:r>
          </a:p>
        </p:txBody>
      </p:sp>
      <p:sp>
        <p:nvSpPr>
          <p:cNvPr id="8" name="TextBox 8"/>
          <p:cNvSpPr txBox="1"/>
          <p:nvPr/>
        </p:nvSpPr>
        <p:spPr>
          <a:xfrm>
            <a:off x="9922895" y="1085850"/>
            <a:ext cx="7336405" cy="1494318"/>
          </a:xfrm>
          <a:prstGeom prst="rect">
            <a:avLst/>
          </a:prstGeom>
        </p:spPr>
        <p:txBody>
          <a:bodyPr lIns="0" tIns="0" rIns="0" bIns="0" rtlCol="0" anchor="t">
            <a:spAutoFit/>
          </a:bodyPr>
          <a:lstStyle/>
          <a:p>
            <a:pPr algn="l">
              <a:lnSpc>
                <a:spcPts val="2990"/>
              </a:lnSpc>
            </a:pPr>
            <a:r>
              <a:rPr lang="en-US" sz="2990" spc="-149">
                <a:solidFill>
                  <a:srgbClr val="F1DD94"/>
                </a:solidFill>
                <a:latin typeface="Trebuchet MS Bold"/>
              </a:rPr>
              <a:t>Cryptocurrency- India Market Size &amp; Share Analysis - Growth Trends &amp; Forecasts (2024 - 2029)</a:t>
            </a:r>
          </a:p>
          <a:p>
            <a:pPr algn="l">
              <a:lnSpc>
                <a:spcPts val="2990"/>
              </a:lnSpc>
            </a:pPr>
            <a:endParaRPr lang="en-US" sz="2990" spc="-149">
              <a:solidFill>
                <a:srgbClr val="F1DD94"/>
              </a:solidFill>
              <a:latin typeface="Trebuchet MS Bold"/>
            </a:endParaRPr>
          </a:p>
        </p:txBody>
      </p:sp>
      <p:sp>
        <p:nvSpPr>
          <p:cNvPr id="9" name="TextBox 9"/>
          <p:cNvSpPr txBox="1"/>
          <p:nvPr/>
        </p:nvSpPr>
        <p:spPr>
          <a:xfrm>
            <a:off x="10988472" y="2814765"/>
            <a:ext cx="6251494" cy="6512680"/>
          </a:xfrm>
          <a:prstGeom prst="rect">
            <a:avLst/>
          </a:prstGeom>
        </p:spPr>
        <p:txBody>
          <a:bodyPr lIns="0" tIns="0" rIns="0" bIns="0" rtlCol="0" anchor="t">
            <a:spAutoFit/>
          </a:bodyPr>
          <a:lstStyle/>
          <a:p>
            <a:pPr marL="550258" lvl="1" indent="-275129" algn="l">
              <a:lnSpc>
                <a:spcPts val="2548"/>
              </a:lnSpc>
              <a:buFont typeface="Arial"/>
              <a:buChar char="•"/>
            </a:pPr>
            <a:r>
              <a:rPr lang="en-US" sz="2548" spc="-127" dirty="0">
                <a:solidFill>
                  <a:srgbClr val="F1DD94"/>
                </a:solidFill>
                <a:latin typeface="Trebuchet MS"/>
              </a:rPr>
              <a:t>Revenue in the Cryptocurrencies market is projected to reach US$343.5m in 2024.</a:t>
            </a:r>
          </a:p>
          <a:p>
            <a:pPr algn="l">
              <a:lnSpc>
                <a:spcPts val="2548"/>
              </a:lnSpc>
            </a:pPr>
            <a:endParaRPr lang="en-US" sz="2548" spc="-127" dirty="0">
              <a:solidFill>
                <a:srgbClr val="F1DD94"/>
              </a:solidFill>
              <a:latin typeface="Trebuchet MS"/>
            </a:endParaRPr>
          </a:p>
          <a:p>
            <a:pPr marL="550258" lvl="1" indent="-275129" algn="l">
              <a:lnSpc>
                <a:spcPts val="2548"/>
              </a:lnSpc>
              <a:buFont typeface="Arial"/>
              <a:buChar char="•"/>
            </a:pPr>
            <a:r>
              <a:rPr lang="en-US" sz="2548" spc="-127" dirty="0">
                <a:solidFill>
                  <a:srgbClr val="F1DD94"/>
                </a:solidFill>
                <a:latin typeface="Trebuchet MS"/>
              </a:rPr>
              <a:t>Revenue is expected to show an annual growth rate (CAGR 2024-2028) of 7.99% resulting in a projected total amount of US$467.2m by 2028.</a:t>
            </a:r>
          </a:p>
          <a:p>
            <a:pPr algn="l">
              <a:lnSpc>
                <a:spcPts val="2548"/>
              </a:lnSpc>
            </a:pPr>
            <a:endParaRPr lang="en-US" sz="2548" spc="-127" dirty="0">
              <a:solidFill>
                <a:srgbClr val="F1DD94"/>
              </a:solidFill>
              <a:latin typeface="Trebuchet MS"/>
            </a:endParaRPr>
          </a:p>
          <a:p>
            <a:pPr marL="550258" lvl="1" indent="-275129" algn="l">
              <a:lnSpc>
                <a:spcPts val="2548"/>
              </a:lnSpc>
              <a:buFont typeface="Arial"/>
              <a:buChar char="•"/>
            </a:pPr>
            <a:r>
              <a:rPr lang="en-US" sz="2548" spc="-127" dirty="0">
                <a:solidFill>
                  <a:srgbClr val="F1DD94"/>
                </a:solidFill>
                <a:latin typeface="Trebuchet MS"/>
              </a:rPr>
              <a:t>The average revenue per user in the Cryptocurrencies market amounts to US$1.3 in 2024.</a:t>
            </a:r>
          </a:p>
          <a:p>
            <a:pPr algn="l">
              <a:lnSpc>
                <a:spcPts val="2548"/>
              </a:lnSpc>
            </a:pPr>
            <a:endParaRPr lang="en-US" sz="2548" spc="-127" dirty="0">
              <a:solidFill>
                <a:srgbClr val="F1DD94"/>
              </a:solidFill>
              <a:latin typeface="Trebuchet MS"/>
            </a:endParaRPr>
          </a:p>
          <a:p>
            <a:pPr marL="550258" lvl="1" indent="-275129" algn="l">
              <a:lnSpc>
                <a:spcPts val="2548"/>
              </a:lnSpc>
              <a:buFont typeface="Arial"/>
              <a:buChar char="•"/>
            </a:pPr>
            <a:r>
              <a:rPr lang="en-US" sz="2548" spc="-127" dirty="0">
                <a:solidFill>
                  <a:srgbClr val="F1DD94"/>
                </a:solidFill>
                <a:latin typeface="Trebuchet MS"/>
              </a:rPr>
              <a:t>From a global comparison perspective it is shown that the highest revenue is reached in the United States (US$23,220.00m in 2024).</a:t>
            </a:r>
          </a:p>
          <a:p>
            <a:pPr algn="l">
              <a:lnSpc>
                <a:spcPts val="2548"/>
              </a:lnSpc>
            </a:pPr>
            <a:endParaRPr lang="en-US" sz="2548" spc="-127" dirty="0">
              <a:solidFill>
                <a:srgbClr val="F1DD94"/>
              </a:solidFill>
              <a:latin typeface="Trebuchet MS"/>
            </a:endParaRPr>
          </a:p>
          <a:p>
            <a:pPr marL="550258" lvl="1" indent="-275129" algn="l">
              <a:lnSpc>
                <a:spcPts val="2548"/>
              </a:lnSpc>
              <a:buFont typeface="Arial"/>
              <a:buChar char="•"/>
            </a:pPr>
            <a:r>
              <a:rPr lang="en-US" sz="2548" spc="-127" dirty="0">
                <a:solidFill>
                  <a:srgbClr val="F1DD94"/>
                </a:solidFill>
                <a:latin typeface="Trebuchet MS"/>
              </a:rPr>
              <a:t>User penetration will be 18.78% in 2024 and is expected to hit 22.20% by 2028.</a:t>
            </a:r>
          </a:p>
          <a:p>
            <a:pPr algn="l">
              <a:lnSpc>
                <a:spcPts val="3568"/>
              </a:lnSpc>
            </a:pPr>
            <a:endParaRPr lang="en-US" sz="2548" spc="-127" dirty="0">
              <a:solidFill>
                <a:srgbClr val="F1DD94"/>
              </a:solidFill>
              <a:latin typeface="Trebuchet MS"/>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07022" y="-285302"/>
            <a:ext cx="18504547" cy="10572302"/>
          </a:xfrm>
          <a:custGeom>
            <a:avLst/>
            <a:gdLst/>
            <a:ahLst/>
            <a:cxnLst/>
            <a:rect l="l" t="t" r="r" b="b"/>
            <a:pathLst>
              <a:path w="18504547" h="10572302">
                <a:moveTo>
                  <a:pt x="0" y="0"/>
                </a:moveTo>
                <a:lnTo>
                  <a:pt x="18504547" y="0"/>
                </a:lnTo>
                <a:lnTo>
                  <a:pt x="18504547" y="10572302"/>
                </a:lnTo>
                <a:lnTo>
                  <a:pt x="0" y="10572302"/>
                </a:lnTo>
                <a:lnTo>
                  <a:pt x="0" y="0"/>
                </a:lnTo>
                <a:close/>
              </a:path>
            </a:pathLst>
          </a:custGeom>
          <a:blipFill>
            <a:blip r:embed="rId2"/>
            <a:stretch>
              <a:fillRect l="-1097" r="-1097" b="-614"/>
            </a:stretch>
          </a:blipFill>
        </p:spPr>
      </p:sp>
      <p:sp>
        <p:nvSpPr>
          <p:cNvPr id="3" name="Freeform 3"/>
          <p:cNvSpPr/>
          <p:nvPr/>
        </p:nvSpPr>
        <p:spPr>
          <a:xfrm>
            <a:off x="13896975" y="5044738"/>
            <a:ext cx="4381491" cy="4925035"/>
          </a:xfrm>
          <a:custGeom>
            <a:avLst/>
            <a:gdLst/>
            <a:ahLst/>
            <a:cxnLst/>
            <a:rect l="l" t="t" r="r" b="b"/>
            <a:pathLst>
              <a:path w="4381491" h="4925035">
                <a:moveTo>
                  <a:pt x="0" y="0"/>
                </a:moveTo>
                <a:lnTo>
                  <a:pt x="4381491" y="0"/>
                </a:lnTo>
                <a:lnTo>
                  <a:pt x="4381491" y="4925034"/>
                </a:lnTo>
                <a:lnTo>
                  <a:pt x="0" y="4925034"/>
                </a:lnTo>
                <a:lnTo>
                  <a:pt x="0" y="0"/>
                </a:lnTo>
                <a:close/>
              </a:path>
            </a:pathLst>
          </a:custGeom>
          <a:blipFill>
            <a:blip r:embed="rId3"/>
            <a:stretch>
              <a:fillRect t="-42" b="-42"/>
            </a:stretch>
          </a:blipFill>
        </p:spPr>
      </p:sp>
      <p:sp>
        <p:nvSpPr>
          <p:cNvPr id="4" name="Freeform 4"/>
          <p:cNvSpPr/>
          <p:nvPr/>
        </p:nvSpPr>
        <p:spPr>
          <a:xfrm>
            <a:off x="832701" y="773649"/>
            <a:ext cx="971397" cy="758392"/>
          </a:xfrm>
          <a:custGeom>
            <a:avLst/>
            <a:gdLst/>
            <a:ahLst/>
            <a:cxnLst/>
            <a:rect l="l" t="t" r="r" b="b"/>
            <a:pathLst>
              <a:path w="971397" h="758392">
                <a:moveTo>
                  <a:pt x="0" y="0"/>
                </a:moveTo>
                <a:lnTo>
                  <a:pt x="971397" y="0"/>
                </a:lnTo>
                <a:lnTo>
                  <a:pt x="971397" y="758392"/>
                </a:lnTo>
                <a:lnTo>
                  <a:pt x="0" y="758392"/>
                </a:lnTo>
                <a:lnTo>
                  <a:pt x="0" y="0"/>
                </a:lnTo>
                <a:close/>
              </a:path>
            </a:pathLst>
          </a:custGeom>
          <a:blipFill>
            <a:blip r:embed="rId4"/>
            <a:stretch>
              <a:fillRect l="-84" r="-84"/>
            </a:stretch>
          </a:blipFill>
        </p:spPr>
      </p:sp>
      <p:grpSp>
        <p:nvGrpSpPr>
          <p:cNvPr id="5" name="Group 5"/>
          <p:cNvGrpSpPr/>
          <p:nvPr/>
        </p:nvGrpSpPr>
        <p:grpSpPr>
          <a:xfrm>
            <a:off x="9698786" y="2421944"/>
            <a:ext cx="7917825" cy="6706864"/>
            <a:chOff x="0" y="0"/>
            <a:chExt cx="2374900" cy="2011680"/>
          </a:xfrm>
        </p:grpSpPr>
        <p:sp>
          <p:nvSpPr>
            <p:cNvPr id="6" name="Freeform 6"/>
            <p:cNvSpPr/>
            <p:nvPr/>
          </p:nvSpPr>
          <p:spPr>
            <a:xfrm>
              <a:off x="-2540" y="-2540"/>
              <a:ext cx="2377440" cy="2009140"/>
            </a:xfrm>
            <a:custGeom>
              <a:avLst/>
              <a:gdLst/>
              <a:ahLst/>
              <a:cxnLst/>
              <a:rect l="l" t="t" r="r" b="b"/>
              <a:pathLst>
                <a:path w="2377440" h="2009140">
                  <a:moveTo>
                    <a:pt x="2376170" y="1778000"/>
                  </a:moveTo>
                  <a:cubicBezTo>
                    <a:pt x="2374900" y="1276350"/>
                    <a:pt x="2359660" y="598170"/>
                    <a:pt x="2359660" y="97790"/>
                  </a:cubicBezTo>
                  <a:cubicBezTo>
                    <a:pt x="2359660" y="90170"/>
                    <a:pt x="2360930" y="82550"/>
                    <a:pt x="2360930" y="76200"/>
                  </a:cubicBezTo>
                  <a:cubicBezTo>
                    <a:pt x="2359660" y="74930"/>
                    <a:pt x="2358390" y="74930"/>
                    <a:pt x="2357120" y="73660"/>
                  </a:cubicBezTo>
                  <a:cubicBezTo>
                    <a:pt x="2357120" y="73660"/>
                    <a:pt x="2355850" y="74930"/>
                    <a:pt x="2355850" y="76200"/>
                  </a:cubicBezTo>
                  <a:cubicBezTo>
                    <a:pt x="2353310" y="82550"/>
                    <a:pt x="2348230" y="82550"/>
                    <a:pt x="2343150" y="82550"/>
                  </a:cubicBezTo>
                  <a:cubicBezTo>
                    <a:pt x="2336800" y="81280"/>
                    <a:pt x="2330450" y="74930"/>
                    <a:pt x="2322830" y="77470"/>
                  </a:cubicBezTo>
                  <a:cubicBezTo>
                    <a:pt x="2320290" y="78740"/>
                    <a:pt x="2315210" y="76200"/>
                    <a:pt x="2313940" y="73660"/>
                  </a:cubicBezTo>
                  <a:cubicBezTo>
                    <a:pt x="2310130" y="68580"/>
                    <a:pt x="2305050" y="68580"/>
                    <a:pt x="2299970" y="71120"/>
                  </a:cubicBezTo>
                  <a:cubicBezTo>
                    <a:pt x="2297430" y="72390"/>
                    <a:pt x="2294890" y="71120"/>
                    <a:pt x="2292350" y="71120"/>
                  </a:cubicBezTo>
                  <a:cubicBezTo>
                    <a:pt x="2288540" y="71120"/>
                    <a:pt x="2283460" y="69850"/>
                    <a:pt x="2279650" y="68580"/>
                  </a:cubicBezTo>
                  <a:cubicBezTo>
                    <a:pt x="2278380" y="68580"/>
                    <a:pt x="2275840" y="67310"/>
                    <a:pt x="2274570" y="67310"/>
                  </a:cubicBezTo>
                  <a:cubicBezTo>
                    <a:pt x="2270760" y="66040"/>
                    <a:pt x="2266950" y="62230"/>
                    <a:pt x="2263140" y="67310"/>
                  </a:cubicBezTo>
                  <a:cubicBezTo>
                    <a:pt x="2263140" y="67310"/>
                    <a:pt x="2260600" y="67310"/>
                    <a:pt x="2259330" y="66040"/>
                  </a:cubicBezTo>
                  <a:cubicBezTo>
                    <a:pt x="2258060" y="63500"/>
                    <a:pt x="2256790" y="59690"/>
                    <a:pt x="2255520" y="57150"/>
                  </a:cubicBezTo>
                  <a:cubicBezTo>
                    <a:pt x="2252980" y="53340"/>
                    <a:pt x="2252980" y="46990"/>
                    <a:pt x="2249170" y="44450"/>
                  </a:cubicBezTo>
                  <a:cubicBezTo>
                    <a:pt x="2246630" y="43180"/>
                    <a:pt x="2245360" y="41910"/>
                    <a:pt x="2244090" y="39370"/>
                  </a:cubicBezTo>
                  <a:cubicBezTo>
                    <a:pt x="2244090" y="38100"/>
                    <a:pt x="2241550" y="36830"/>
                    <a:pt x="2241550" y="35560"/>
                  </a:cubicBezTo>
                  <a:lnTo>
                    <a:pt x="2237740" y="31750"/>
                  </a:lnTo>
                  <a:cubicBezTo>
                    <a:pt x="2236470" y="29210"/>
                    <a:pt x="2235200" y="25400"/>
                    <a:pt x="2232660" y="24130"/>
                  </a:cubicBezTo>
                  <a:cubicBezTo>
                    <a:pt x="2227580" y="20320"/>
                    <a:pt x="2226310" y="15240"/>
                    <a:pt x="2228850" y="8890"/>
                  </a:cubicBezTo>
                  <a:cubicBezTo>
                    <a:pt x="2225040" y="7620"/>
                    <a:pt x="2222500" y="5080"/>
                    <a:pt x="2218690" y="5080"/>
                  </a:cubicBezTo>
                  <a:cubicBezTo>
                    <a:pt x="2203450" y="6350"/>
                    <a:pt x="2186940" y="8890"/>
                    <a:pt x="2171700" y="10160"/>
                  </a:cubicBezTo>
                  <a:cubicBezTo>
                    <a:pt x="2169160" y="10160"/>
                    <a:pt x="2165350" y="11430"/>
                    <a:pt x="2164080" y="12700"/>
                  </a:cubicBezTo>
                  <a:cubicBezTo>
                    <a:pt x="2153920" y="19050"/>
                    <a:pt x="2143760" y="13970"/>
                    <a:pt x="2133600" y="12700"/>
                  </a:cubicBezTo>
                  <a:cubicBezTo>
                    <a:pt x="2125980" y="12700"/>
                    <a:pt x="2118360" y="8890"/>
                    <a:pt x="2110740" y="7620"/>
                  </a:cubicBezTo>
                  <a:cubicBezTo>
                    <a:pt x="2101850" y="6350"/>
                    <a:pt x="2094230" y="7620"/>
                    <a:pt x="2085340" y="6350"/>
                  </a:cubicBezTo>
                  <a:cubicBezTo>
                    <a:pt x="2084070" y="6350"/>
                    <a:pt x="2082800" y="5080"/>
                    <a:pt x="2081530" y="3810"/>
                  </a:cubicBezTo>
                  <a:cubicBezTo>
                    <a:pt x="2078990" y="0"/>
                    <a:pt x="2073910" y="1270"/>
                    <a:pt x="2071370" y="2540"/>
                  </a:cubicBezTo>
                  <a:cubicBezTo>
                    <a:pt x="2067560" y="5080"/>
                    <a:pt x="2066290" y="8890"/>
                    <a:pt x="2063750" y="12700"/>
                  </a:cubicBezTo>
                  <a:cubicBezTo>
                    <a:pt x="2057400" y="13970"/>
                    <a:pt x="2048510" y="15240"/>
                    <a:pt x="2042160" y="19050"/>
                  </a:cubicBezTo>
                  <a:cubicBezTo>
                    <a:pt x="2037080" y="21590"/>
                    <a:pt x="2034540" y="22860"/>
                    <a:pt x="2030730" y="20320"/>
                  </a:cubicBezTo>
                  <a:lnTo>
                    <a:pt x="2029460" y="21590"/>
                  </a:lnTo>
                  <a:cubicBezTo>
                    <a:pt x="2032000" y="24130"/>
                    <a:pt x="2033270" y="27940"/>
                    <a:pt x="2035810" y="30480"/>
                  </a:cubicBezTo>
                  <a:cubicBezTo>
                    <a:pt x="2032000" y="31750"/>
                    <a:pt x="2026920" y="34290"/>
                    <a:pt x="2024380" y="33020"/>
                  </a:cubicBezTo>
                  <a:cubicBezTo>
                    <a:pt x="2018030" y="31750"/>
                    <a:pt x="2015490" y="34290"/>
                    <a:pt x="2010410" y="36830"/>
                  </a:cubicBezTo>
                  <a:cubicBezTo>
                    <a:pt x="2005330" y="40640"/>
                    <a:pt x="1998980" y="43180"/>
                    <a:pt x="1993900" y="45720"/>
                  </a:cubicBezTo>
                  <a:cubicBezTo>
                    <a:pt x="1992630" y="45720"/>
                    <a:pt x="1991360" y="45720"/>
                    <a:pt x="1990090" y="44450"/>
                  </a:cubicBezTo>
                  <a:cubicBezTo>
                    <a:pt x="1988820" y="44450"/>
                    <a:pt x="1987550" y="43180"/>
                    <a:pt x="1987550" y="43180"/>
                  </a:cubicBezTo>
                  <a:cubicBezTo>
                    <a:pt x="1981200" y="45720"/>
                    <a:pt x="1974850" y="48260"/>
                    <a:pt x="1968500" y="45720"/>
                  </a:cubicBezTo>
                  <a:cubicBezTo>
                    <a:pt x="1967230" y="45720"/>
                    <a:pt x="1967230" y="46990"/>
                    <a:pt x="1965960" y="46990"/>
                  </a:cubicBezTo>
                  <a:cubicBezTo>
                    <a:pt x="1958340" y="49530"/>
                    <a:pt x="1953260" y="58420"/>
                    <a:pt x="1943100" y="58420"/>
                  </a:cubicBezTo>
                  <a:cubicBezTo>
                    <a:pt x="1935480" y="58420"/>
                    <a:pt x="1927860" y="64770"/>
                    <a:pt x="1920240" y="64770"/>
                  </a:cubicBezTo>
                  <a:cubicBezTo>
                    <a:pt x="1911350" y="66040"/>
                    <a:pt x="1903730" y="68580"/>
                    <a:pt x="1896110" y="72390"/>
                  </a:cubicBezTo>
                  <a:cubicBezTo>
                    <a:pt x="1893570" y="73660"/>
                    <a:pt x="1891030" y="73660"/>
                    <a:pt x="1889760" y="73660"/>
                  </a:cubicBezTo>
                  <a:cubicBezTo>
                    <a:pt x="1883410" y="71120"/>
                    <a:pt x="1879600" y="74930"/>
                    <a:pt x="1877060" y="78740"/>
                  </a:cubicBezTo>
                  <a:cubicBezTo>
                    <a:pt x="1870710" y="87630"/>
                    <a:pt x="1860550" y="90170"/>
                    <a:pt x="1851660" y="92710"/>
                  </a:cubicBezTo>
                  <a:cubicBezTo>
                    <a:pt x="1840230" y="95250"/>
                    <a:pt x="1828800" y="96520"/>
                    <a:pt x="1817370" y="97790"/>
                  </a:cubicBezTo>
                  <a:cubicBezTo>
                    <a:pt x="1816100" y="97790"/>
                    <a:pt x="1814830" y="101600"/>
                    <a:pt x="1812290" y="102870"/>
                  </a:cubicBezTo>
                  <a:cubicBezTo>
                    <a:pt x="1811020" y="102870"/>
                    <a:pt x="1809750" y="101600"/>
                    <a:pt x="1809750" y="101600"/>
                  </a:cubicBezTo>
                  <a:cubicBezTo>
                    <a:pt x="1803400" y="109220"/>
                    <a:pt x="1799590" y="120650"/>
                    <a:pt x="1786890" y="119380"/>
                  </a:cubicBezTo>
                  <a:lnTo>
                    <a:pt x="1785620" y="119380"/>
                  </a:lnTo>
                  <a:cubicBezTo>
                    <a:pt x="1775460" y="125730"/>
                    <a:pt x="1765300" y="123190"/>
                    <a:pt x="1756410" y="120650"/>
                  </a:cubicBezTo>
                  <a:cubicBezTo>
                    <a:pt x="1753870" y="120650"/>
                    <a:pt x="1750060" y="118110"/>
                    <a:pt x="1748790" y="115570"/>
                  </a:cubicBezTo>
                  <a:cubicBezTo>
                    <a:pt x="1744980" y="107950"/>
                    <a:pt x="1734820" y="105410"/>
                    <a:pt x="1727200" y="107950"/>
                  </a:cubicBezTo>
                  <a:cubicBezTo>
                    <a:pt x="1720850" y="110490"/>
                    <a:pt x="1714500" y="111760"/>
                    <a:pt x="1708150" y="114300"/>
                  </a:cubicBezTo>
                  <a:cubicBezTo>
                    <a:pt x="1697990" y="116840"/>
                    <a:pt x="1689100" y="118110"/>
                    <a:pt x="1678940" y="113030"/>
                  </a:cubicBezTo>
                  <a:cubicBezTo>
                    <a:pt x="1668780" y="107950"/>
                    <a:pt x="1661160" y="111760"/>
                    <a:pt x="1656080" y="123190"/>
                  </a:cubicBezTo>
                  <a:cubicBezTo>
                    <a:pt x="1652270" y="130810"/>
                    <a:pt x="1642110" y="132080"/>
                    <a:pt x="1635760" y="125730"/>
                  </a:cubicBezTo>
                  <a:cubicBezTo>
                    <a:pt x="1631950" y="121920"/>
                    <a:pt x="1629410" y="123190"/>
                    <a:pt x="1625600" y="125730"/>
                  </a:cubicBezTo>
                  <a:lnTo>
                    <a:pt x="1617980" y="133350"/>
                  </a:lnTo>
                  <a:cubicBezTo>
                    <a:pt x="1616710" y="134620"/>
                    <a:pt x="1614170" y="134620"/>
                    <a:pt x="1612900" y="134620"/>
                  </a:cubicBezTo>
                  <a:lnTo>
                    <a:pt x="1605280" y="134620"/>
                  </a:lnTo>
                  <a:cubicBezTo>
                    <a:pt x="1600200" y="134620"/>
                    <a:pt x="1595120" y="133350"/>
                    <a:pt x="1590040" y="132080"/>
                  </a:cubicBezTo>
                  <a:cubicBezTo>
                    <a:pt x="1583690" y="130810"/>
                    <a:pt x="1578610" y="127000"/>
                    <a:pt x="1572260" y="125730"/>
                  </a:cubicBezTo>
                  <a:cubicBezTo>
                    <a:pt x="1562100" y="124460"/>
                    <a:pt x="1559560" y="115570"/>
                    <a:pt x="1555750" y="109220"/>
                  </a:cubicBezTo>
                  <a:cubicBezTo>
                    <a:pt x="1553210" y="105410"/>
                    <a:pt x="1548130" y="100330"/>
                    <a:pt x="1543050" y="101600"/>
                  </a:cubicBezTo>
                  <a:cubicBezTo>
                    <a:pt x="1537970" y="104140"/>
                    <a:pt x="1532890" y="101600"/>
                    <a:pt x="1529080" y="100330"/>
                  </a:cubicBezTo>
                  <a:cubicBezTo>
                    <a:pt x="1527810" y="100330"/>
                    <a:pt x="1525270" y="99060"/>
                    <a:pt x="1524000" y="99060"/>
                  </a:cubicBezTo>
                  <a:cubicBezTo>
                    <a:pt x="1515110" y="96520"/>
                    <a:pt x="1508760" y="101600"/>
                    <a:pt x="1502410" y="107950"/>
                  </a:cubicBezTo>
                  <a:lnTo>
                    <a:pt x="1497330" y="113030"/>
                  </a:lnTo>
                  <a:cubicBezTo>
                    <a:pt x="1496060" y="114300"/>
                    <a:pt x="1496060" y="116840"/>
                    <a:pt x="1494790" y="118110"/>
                  </a:cubicBezTo>
                  <a:cubicBezTo>
                    <a:pt x="1487170" y="124460"/>
                    <a:pt x="1479550" y="121920"/>
                    <a:pt x="1470660" y="118110"/>
                  </a:cubicBezTo>
                  <a:cubicBezTo>
                    <a:pt x="1463040" y="114300"/>
                    <a:pt x="1454150" y="118110"/>
                    <a:pt x="1451610" y="125730"/>
                  </a:cubicBezTo>
                  <a:cubicBezTo>
                    <a:pt x="1450340" y="130810"/>
                    <a:pt x="1449070" y="134620"/>
                    <a:pt x="1442720" y="137160"/>
                  </a:cubicBezTo>
                  <a:cubicBezTo>
                    <a:pt x="1436370" y="140970"/>
                    <a:pt x="1428750" y="143510"/>
                    <a:pt x="1427480" y="152400"/>
                  </a:cubicBezTo>
                  <a:cubicBezTo>
                    <a:pt x="1427480" y="153670"/>
                    <a:pt x="1426210" y="154940"/>
                    <a:pt x="1424940" y="154940"/>
                  </a:cubicBezTo>
                  <a:cubicBezTo>
                    <a:pt x="1421130" y="156210"/>
                    <a:pt x="1418590" y="157480"/>
                    <a:pt x="1414780" y="158750"/>
                  </a:cubicBezTo>
                  <a:lnTo>
                    <a:pt x="1403350" y="158750"/>
                  </a:lnTo>
                  <a:cubicBezTo>
                    <a:pt x="1395730" y="157480"/>
                    <a:pt x="1388110" y="154940"/>
                    <a:pt x="1380490" y="153670"/>
                  </a:cubicBezTo>
                  <a:cubicBezTo>
                    <a:pt x="1371600" y="152400"/>
                    <a:pt x="1363980" y="157480"/>
                    <a:pt x="1355090" y="158750"/>
                  </a:cubicBezTo>
                  <a:lnTo>
                    <a:pt x="1353820" y="160020"/>
                  </a:lnTo>
                  <a:cubicBezTo>
                    <a:pt x="1351280" y="163830"/>
                    <a:pt x="1347470" y="162560"/>
                    <a:pt x="1344930" y="160020"/>
                  </a:cubicBezTo>
                  <a:cubicBezTo>
                    <a:pt x="1339850" y="154940"/>
                    <a:pt x="1330960" y="153670"/>
                    <a:pt x="1324610" y="156210"/>
                  </a:cubicBezTo>
                  <a:cubicBezTo>
                    <a:pt x="1316990" y="160020"/>
                    <a:pt x="1309370" y="162560"/>
                    <a:pt x="1301750" y="165100"/>
                  </a:cubicBezTo>
                  <a:cubicBezTo>
                    <a:pt x="1299210" y="165100"/>
                    <a:pt x="1296670" y="163830"/>
                    <a:pt x="1295400" y="163830"/>
                  </a:cubicBezTo>
                  <a:cubicBezTo>
                    <a:pt x="1292860" y="163830"/>
                    <a:pt x="1289050" y="162560"/>
                    <a:pt x="1287780" y="163830"/>
                  </a:cubicBezTo>
                  <a:cubicBezTo>
                    <a:pt x="1277620" y="171450"/>
                    <a:pt x="1267460" y="168910"/>
                    <a:pt x="1258570" y="163830"/>
                  </a:cubicBezTo>
                  <a:cubicBezTo>
                    <a:pt x="1253490" y="161290"/>
                    <a:pt x="1245870" y="158750"/>
                    <a:pt x="1243330" y="151130"/>
                  </a:cubicBezTo>
                  <a:cubicBezTo>
                    <a:pt x="1242060" y="146050"/>
                    <a:pt x="1236980" y="140970"/>
                    <a:pt x="1233170" y="137160"/>
                  </a:cubicBezTo>
                  <a:cubicBezTo>
                    <a:pt x="1226820" y="130810"/>
                    <a:pt x="1220470" y="121920"/>
                    <a:pt x="1209040" y="121920"/>
                  </a:cubicBezTo>
                  <a:cubicBezTo>
                    <a:pt x="1206500" y="121920"/>
                    <a:pt x="1203960" y="116840"/>
                    <a:pt x="1202690" y="118110"/>
                  </a:cubicBezTo>
                  <a:cubicBezTo>
                    <a:pt x="1197610" y="119380"/>
                    <a:pt x="1197610" y="116840"/>
                    <a:pt x="1195070" y="114300"/>
                  </a:cubicBezTo>
                  <a:cubicBezTo>
                    <a:pt x="1192530" y="111760"/>
                    <a:pt x="1188720" y="109220"/>
                    <a:pt x="1186180" y="105410"/>
                  </a:cubicBezTo>
                  <a:cubicBezTo>
                    <a:pt x="1182370" y="100330"/>
                    <a:pt x="1178560" y="93980"/>
                    <a:pt x="1174750" y="88900"/>
                  </a:cubicBezTo>
                  <a:cubicBezTo>
                    <a:pt x="1170940" y="83820"/>
                    <a:pt x="1168400" y="77470"/>
                    <a:pt x="1164590" y="72390"/>
                  </a:cubicBezTo>
                  <a:cubicBezTo>
                    <a:pt x="1163320" y="71120"/>
                    <a:pt x="1159510" y="69850"/>
                    <a:pt x="1158240" y="71120"/>
                  </a:cubicBezTo>
                  <a:lnTo>
                    <a:pt x="1143000" y="78740"/>
                  </a:lnTo>
                  <a:cubicBezTo>
                    <a:pt x="1140460" y="80010"/>
                    <a:pt x="1139190" y="82550"/>
                    <a:pt x="1137920" y="85090"/>
                  </a:cubicBezTo>
                  <a:lnTo>
                    <a:pt x="1136650" y="83820"/>
                  </a:lnTo>
                  <a:cubicBezTo>
                    <a:pt x="1137920" y="80010"/>
                    <a:pt x="1139190" y="76200"/>
                    <a:pt x="1140460" y="74930"/>
                  </a:cubicBezTo>
                  <a:lnTo>
                    <a:pt x="1125220" y="71120"/>
                  </a:lnTo>
                  <a:cubicBezTo>
                    <a:pt x="1121410" y="69850"/>
                    <a:pt x="1115060" y="69850"/>
                    <a:pt x="1112520" y="69850"/>
                  </a:cubicBezTo>
                  <a:lnTo>
                    <a:pt x="1092200" y="69850"/>
                  </a:lnTo>
                  <a:cubicBezTo>
                    <a:pt x="1084580" y="69850"/>
                    <a:pt x="1078230" y="68580"/>
                    <a:pt x="1070610" y="69850"/>
                  </a:cubicBezTo>
                  <a:cubicBezTo>
                    <a:pt x="1065530" y="71120"/>
                    <a:pt x="1061720" y="68580"/>
                    <a:pt x="1057910" y="66040"/>
                  </a:cubicBezTo>
                  <a:cubicBezTo>
                    <a:pt x="1047750" y="58420"/>
                    <a:pt x="1037590" y="49530"/>
                    <a:pt x="1023620" y="53340"/>
                  </a:cubicBezTo>
                  <a:cubicBezTo>
                    <a:pt x="1022350" y="53340"/>
                    <a:pt x="1019810" y="52070"/>
                    <a:pt x="1018540" y="50800"/>
                  </a:cubicBezTo>
                  <a:cubicBezTo>
                    <a:pt x="1014730" y="49530"/>
                    <a:pt x="1012190" y="46990"/>
                    <a:pt x="1007110" y="44450"/>
                  </a:cubicBezTo>
                  <a:cubicBezTo>
                    <a:pt x="1007110" y="48260"/>
                    <a:pt x="1007110" y="49530"/>
                    <a:pt x="1008380" y="52070"/>
                  </a:cubicBezTo>
                  <a:cubicBezTo>
                    <a:pt x="1005840" y="54610"/>
                    <a:pt x="1004570" y="53340"/>
                    <a:pt x="1003300" y="52070"/>
                  </a:cubicBezTo>
                  <a:cubicBezTo>
                    <a:pt x="1002030" y="53340"/>
                    <a:pt x="1000760" y="55880"/>
                    <a:pt x="999490" y="55880"/>
                  </a:cubicBezTo>
                  <a:cubicBezTo>
                    <a:pt x="993140" y="58420"/>
                    <a:pt x="986790" y="59690"/>
                    <a:pt x="980440" y="62230"/>
                  </a:cubicBezTo>
                  <a:cubicBezTo>
                    <a:pt x="977900" y="63500"/>
                    <a:pt x="975360" y="64770"/>
                    <a:pt x="974090" y="66040"/>
                  </a:cubicBezTo>
                  <a:cubicBezTo>
                    <a:pt x="969010" y="69850"/>
                    <a:pt x="965200" y="76200"/>
                    <a:pt x="956310" y="74930"/>
                  </a:cubicBezTo>
                  <a:cubicBezTo>
                    <a:pt x="955040" y="74930"/>
                    <a:pt x="952500" y="77470"/>
                    <a:pt x="949960" y="77470"/>
                  </a:cubicBezTo>
                  <a:cubicBezTo>
                    <a:pt x="947420" y="78740"/>
                    <a:pt x="943610" y="78740"/>
                    <a:pt x="941070" y="80010"/>
                  </a:cubicBezTo>
                  <a:lnTo>
                    <a:pt x="938530" y="80010"/>
                  </a:lnTo>
                  <a:cubicBezTo>
                    <a:pt x="930910" y="82550"/>
                    <a:pt x="924560" y="85090"/>
                    <a:pt x="916940" y="86360"/>
                  </a:cubicBezTo>
                  <a:lnTo>
                    <a:pt x="911860" y="86360"/>
                  </a:lnTo>
                  <a:cubicBezTo>
                    <a:pt x="905510" y="86360"/>
                    <a:pt x="900430" y="85090"/>
                    <a:pt x="894080" y="85090"/>
                  </a:cubicBezTo>
                  <a:cubicBezTo>
                    <a:pt x="887730" y="85090"/>
                    <a:pt x="881380" y="87630"/>
                    <a:pt x="875030" y="87630"/>
                  </a:cubicBezTo>
                  <a:cubicBezTo>
                    <a:pt x="867410" y="87630"/>
                    <a:pt x="858520" y="87630"/>
                    <a:pt x="852170" y="82550"/>
                  </a:cubicBezTo>
                  <a:cubicBezTo>
                    <a:pt x="850900" y="81280"/>
                    <a:pt x="847090" y="81280"/>
                    <a:pt x="844550" y="82550"/>
                  </a:cubicBezTo>
                  <a:cubicBezTo>
                    <a:pt x="835660" y="83820"/>
                    <a:pt x="826770" y="85090"/>
                    <a:pt x="819150" y="87630"/>
                  </a:cubicBezTo>
                  <a:cubicBezTo>
                    <a:pt x="811530" y="90170"/>
                    <a:pt x="807720" y="87630"/>
                    <a:pt x="805180" y="81280"/>
                  </a:cubicBezTo>
                  <a:cubicBezTo>
                    <a:pt x="803910" y="78740"/>
                    <a:pt x="801370" y="76200"/>
                    <a:pt x="798830" y="73660"/>
                  </a:cubicBezTo>
                  <a:cubicBezTo>
                    <a:pt x="795020" y="71120"/>
                    <a:pt x="791210" y="67310"/>
                    <a:pt x="787400" y="67310"/>
                  </a:cubicBezTo>
                  <a:cubicBezTo>
                    <a:pt x="778510" y="67310"/>
                    <a:pt x="773430" y="62230"/>
                    <a:pt x="767080" y="58420"/>
                  </a:cubicBezTo>
                  <a:cubicBezTo>
                    <a:pt x="756920" y="52070"/>
                    <a:pt x="748030" y="44450"/>
                    <a:pt x="735330" y="45720"/>
                  </a:cubicBezTo>
                  <a:lnTo>
                    <a:pt x="735330" y="39370"/>
                  </a:lnTo>
                  <a:cubicBezTo>
                    <a:pt x="737870" y="39370"/>
                    <a:pt x="740410" y="39370"/>
                    <a:pt x="742950" y="38100"/>
                  </a:cubicBezTo>
                  <a:cubicBezTo>
                    <a:pt x="739140" y="35560"/>
                    <a:pt x="739140" y="31750"/>
                    <a:pt x="736600" y="29210"/>
                  </a:cubicBezTo>
                  <a:cubicBezTo>
                    <a:pt x="731520" y="25400"/>
                    <a:pt x="726440" y="24130"/>
                    <a:pt x="721360" y="21590"/>
                  </a:cubicBezTo>
                  <a:cubicBezTo>
                    <a:pt x="717550" y="20320"/>
                    <a:pt x="712470" y="20320"/>
                    <a:pt x="715010" y="26670"/>
                  </a:cubicBezTo>
                  <a:cubicBezTo>
                    <a:pt x="708660" y="27940"/>
                    <a:pt x="703580" y="27940"/>
                    <a:pt x="701040" y="30480"/>
                  </a:cubicBezTo>
                  <a:cubicBezTo>
                    <a:pt x="695960" y="34290"/>
                    <a:pt x="690880" y="31750"/>
                    <a:pt x="687070" y="29210"/>
                  </a:cubicBezTo>
                  <a:cubicBezTo>
                    <a:pt x="684530" y="27940"/>
                    <a:pt x="681990" y="26670"/>
                    <a:pt x="679450" y="27940"/>
                  </a:cubicBezTo>
                  <a:cubicBezTo>
                    <a:pt x="664210" y="35560"/>
                    <a:pt x="648970" y="31750"/>
                    <a:pt x="633730" y="31750"/>
                  </a:cubicBezTo>
                  <a:cubicBezTo>
                    <a:pt x="631190" y="31750"/>
                    <a:pt x="628650" y="30480"/>
                    <a:pt x="624840" y="30480"/>
                  </a:cubicBezTo>
                  <a:cubicBezTo>
                    <a:pt x="619760" y="29210"/>
                    <a:pt x="615950" y="26670"/>
                    <a:pt x="610870" y="25400"/>
                  </a:cubicBezTo>
                  <a:cubicBezTo>
                    <a:pt x="605790" y="24130"/>
                    <a:pt x="599440" y="22860"/>
                    <a:pt x="594360" y="21590"/>
                  </a:cubicBezTo>
                  <a:lnTo>
                    <a:pt x="590550" y="21590"/>
                  </a:lnTo>
                  <a:cubicBezTo>
                    <a:pt x="581660" y="21590"/>
                    <a:pt x="572770" y="22860"/>
                    <a:pt x="565150" y="22860"/>
                  </a:cubicBezTo>
                  <a:cubicBezTo>
                    <a:pt x="558800" y="22860"/>
                    <a:pt x="552450" y="20320"/>
                    <a:pt x="544830" y="19050"/>
                  </a:cubicBezTo>
                  <a:cubicBezTo>
                    <a:pt x="543560" y="8890"/>
                    <a:pt x="533400" y="11430"/>
                    <a:pt x="527050" y="6350"/>
                  </a:cubicBezTo>
                  <a:cubicBezTo>
                    <a:pt x="525780" y="5080"/>
                    <a:pt x="523240" y="6350"/>
                    <a:pt x="521970" y="6350"/>
                  </a:cubicBezTo>
                  <a:cubicBezTo>
                    <a:pt x="514350" y="5080"/>
                    <a:pt x="509270" y="8890"/>
                    <a:pt x="506730" y="15240"/>
                  </a:cubicBezTo>
                  <a:cubicBezTo>
                    <a:pt x="502920" y="21590"/>
                    <a:pt x="492760" y="24130"/>
                    <a:pt x="496570" y="34290"/>
                  </a:cubicBezTo>
                  <a:cubicBezTo>
                    <a:pt x="497840" y="35560"/>
                    <a:pt x="500380" y="36830"/>
                    <a:pt x="501650" y="39370"/>
                  </a:cubicBezTo>
                  <a:cubicBezTo>
                    <a:pt x="501650" y="43180"/>
                    <a:pt x="500380" y="45720"/>
                    <a:pt x="496570" y="44450"/>
                  </a:cubicBezTo>
                  <a:cubicBezTo>
                    <a:pt x="495300" y="44450"/>
                    <a:pt x="494030" y="46990"/>
                    <a:pt x="492760" y="48260"/>
                  </a:cubicBezTo>
                  <a:cubicBezTo>
                    <a:pt x="491490" y="49530"/>
                    <a:pt x="491490" y="52070"/>
                    <a:pt x="490220" y="52070"/>
                  </a:cubicBezTo>
                  <a:cubicBezTo>
                    <a:pt x="482600" y="54610"/>
                    <a:pt x="477520" y="60960"/>
                    <a:pt x="468630" y="59690"/>
                  </a:cubicBezTo>
                  <a:lnTo>
                    <a:pt x="466090" y="59690"/>
                  </a:lnTo>
                  <a:cubicBezTo>
                    <a:pt x="458470" y="66040"/>
                    <a:pt x="450850" y="64770"/>
                    <a:pt x="441960" y="63500"/>
                  </a:cubicBezTo>
                  <a:cubicBezTo>
                    <a:pt x="438150" y="62230"/>
                    <a:pt x="433070" y="63500"/>
                    <a:pt x="427990" y="63500"/>
                  </a:cubicBezTo>
                  <a:cubicBezTo>
                    <a:pt x="424180" y="63500"/>
                    <a:pt x="420370" y="63500"/>
                    <a:pt x="416560" y="60960"/>
                  </a:cubicBezTo>
                  <a:cubicBezTo>
                    <a:pt x="411480" y="58420"/>
                    <a:pt x="406400" y="54610"/>
                    <a:pt x="401320" y="52070"/>
                  </a:cubicBezTo>
                  <a:cubicBezTo>
                    <a:pt x="396240" y="49530"/>
                    <a:pt x="389890" y="49530"/>
                    <a:pt x="389890" y="40640"/>
                  </a:cubicBezTo>
                  <a:cubicBezTo>
                    <a:pt x="389890" y="39370"/>
                    <a:pt x="387350" y="38100"/>
                    <a:pt x="387350" y="36830"/>
                  </a:cubicBezTo>
                  <a:cubicBezTo>
                    <a:pt x="378460" y="44450"/>
                    <a:pt x="370840" y="50800"/>
                    <a:pt x="363220" y="57150"/>
                  </a:cubicBezTo>
                  <a:cubicBezTo>
                    <a:pt x="359410" y="60960"/>
                    <a:pt x="354330" y="66040"/>
                    <a:pt x="356870" y="72390"/>
                  </a:cubicBezTo>
                  <a:cubicBezTo>
                    <a:pt x="356870" y="73660"/>
                    <a:pt x="355600" y="74930"/>
                    <a:pt x="355600" y="76200"/>
                  </a:cubicBezTo>
                  <a:cubicBezTo>
                    <a:pt x="354330" y="78740"/>
                    <a:pt x="353060" y="81280"/>
                    <a:pt x="350520" y="82550"/>
                  </a:cubicBezTo>
                  <a:cubicBezTo>
                    <a:pt x="347980" y="86360"/>
                    <a:pt x="345440" y="90170"/>
                    <a:pt x="342900" y="95250"/>
                  </a:cubicBezTo>
                  <a:lnTo>
                    <a:pt x="335280" y="102870"/>
                  </a:lnTo>
                  <a:cubicBezTo>
                    <a:pt x="332740" y="106680"/>
                    <a:pt x="330200" y="110490"/>
                    <a:pt x="326390" y="113030"/>
                  </a:cubicBezTo>
                  <a:cubicBezTo>
                    <a:pt x="317500" y="120650"/>
                    <a:pt x="308610" y="128270"/>
                    <a:pt x="298450" y="135890"/>
                  </a:cubicBezTo>
                  <a:cubicBezTo>
                    <a:pt x="293370" y="140970"/>
                    <a:pt x="287020" y="144780"/>
                    <a:pt x="281940" y="149860"/>
                  </a:cubicBezTo>
                  <a:cubicBezTo>
                    <a:pt x="273050" y="157480"/>
                    <a:pt x="262890" y="163830"/>
                    <a:pt x="257810" y="175260"/>
                  </a:cubicBezTo>
                  <a:cubicBezTo>
                    <a:pt x="257810" y="176530"/>
                    <a:pt x="255270" y="177800"/>
                    <a:pt x="254000" y="179070"/>
                  </a:cubicBezTo>
                  <a:cubicBezTo>
                    <a:pt x="247650" y="184150"/>
                    <a:pt x="237490" y="184150"/>
                    <a:pt x="237490" y="194310"/>
                  </a:cubicBezTo>
                  <a:cubicBezTo>
                    <a:pt x="227330" y="194310"/>
                    <a:pt x="222250" y="201930"/>
                    <a:pt x="217170" y="208280"/>
                  </a:cubicBezTo>
                  <a:cubicBezTo>
                    <a:pt x="213360" y="213360"/>
                    <a:pt x="209550" y="219710"/>
                    <a:pt x="204470" y="223520"/>
                  </a:cubicBezTo>
                  <a:cubicBezTo>
                    <a:pt x="199390" y="226060"/>
                    <a:pt x="193040" y="224790"/>
                    <a:pt x="186690" y="224790"/>
                  </a:cubicBezTo>
                  <a:cubicBezTo>
                    <a:pt x="184150" y="224790"/>
                    <a:pt x="181610" y="224790"/>
                    <a:pt x="181610" y="226060"/>
                  </a:cubicBezTo>
                  <a:cubicBezTo>
                    <a:pt x="176530" y="231140"/>
                    <a:pt x="170180" y="234950"/>
                    <a:pt x="166370" y="241300"/>
                  </a:cubicBezTo>
                  <a:cubicBezTo>
                    <a:pt x="162560" y="247650"/>
                    <a:pt x="158750" y="251460"/>
                    <a:pt x="152400" y="252730"/>
                  </a:cubicBezTo>
                  <a:cubicBezTo>
                    <a:pt x="146050" y="254000"/>
                    <a:pt x="139700" y="260350"/>
                    <a:pt x="130810" y="256540"/>
                  </a:cubicBezTo>
                  <a:cubicBezTo>
                    <a:pt x="123190" y="254000"/>
                    <a:pt x="114300" y="256540"/>
                    <a:pt x="109220" y="251460"/>
                  </a:cubicBezTo>
                  <a:cubicBezTo>
                    <a:pt x="99060" y="252730"/>
                    <a:pt x="91440" y="255270"/>
                    <a:pt x="82550" y="256540"/>
                  </a:cubicBezTo>
                  <a:cubicBezTo>
                    <a:pt x="72390" y="259080"/>
                    <a:pt x="60960" y="257810"/>
                    <a:pt x="52070" y="265430"/>
                  </a:cubicBezTo>
                  <a:cubicBezTo>
                    <a:pt x="44450" y="271780"/>
                    <a:pt x="38100" y="278130"/>
                    <a:pt x="26670" y="276860"/>
                  </a:cubicBezTo>
                  <a:cubicBezTo>
                    <a:pt x="27940" y="284480"/>
                    <a:pt x="29210" y="290830"/>
                    <a:pt x="30480" y="298450"/>
                  </a:cubicBezTo>
                  <a:cubicBezTo>
                    <a:pt x="33020" y="318770"/>
                    <a:pt x="35560" y="339090"/>
                    <a:pt x="36830" y="359410"/>
                  </a:cubicBezTo>
                  <a:cubicBezTo>
                    <a:pt x="40640" y="384810"/>
                    <a:pt x="41910" y="408940"/>
                    <a:pt x="39370" y="433070"/>
                  </a:cubicBezTo>
                  <a:cubicBezTo>
                    <a:pt x="36830" y="467360"/>
                    <a:pt x="25400" y="1640840"/>
                    <a:pt x="13970" y="1672590"/>
                  </a:cubicBezTo>
                  <a:lnTo>
                    <a:pt x="2540" y="1699260"/>
                  </a:lnTo>
                  <a:cubicBezTo>
                    <a:pt x="0" y="1705610"/>
                    <a:pt x="3810" y="1709420"/>
                    <a:pt x="10160" y="1710690"/>
                  </a:cubicBezTo>
                  <a:cubicBezTo>
                    <a:pt x="17780" y="1711960"/>
                    <a:pt x="20320" y="1717040"/>
                    <a:pt x="22860" y="1723390"/>
                  </a:cubicBezTo>
                  <a:cubicBezTo>
                    <a:pt x="25400" y="1733550"/>
                    <a:pt x="21590" y="1743710"/>
                    <a:pt x="26670" y="1753870"/>
                  </a:cubicBezTo>
                  <a:cubicBezTo>
                    <a:pt x="29210" y="1758950"/>
                    <a:pt x="26670" y="1767840"/>
                    <a:pt x="25400" y="1775460"/>
                  </a:cubicBezTo>
                  <a:cubicBezTo>
                    <a:pt x="24130" y="1785620"/>
                    <a:pt x="26670" y="1795780"/>
                    <a:pt x="30480" y="1804670"/>
                  </a:cubicBezTo>
                  <a:cubicBezTo>
                    <a:pt x="39370" y="1819910"/>
                    <a:pt x="40640" y="1837690"/>
                    <a:pt x="40640" y="1854200"/>
                  </a:cubicBezTo>
                  <a:cubicBezTo>
                    <a:pt x="40640" y="1858010"/>
                    <a:pt x="41910" y="1861820"/>
                    <a:pt x="43180" y="1864360"/>
                  </a:cubicBezTo>
                  <a:cubicBezTo>
                    <a:pt x="45720" y="1866900"/>
                    <a:pt x="50800" y="1869440"/>
                    <a:pt x="55880" y="1870710"/>
                  </a:cubicBezTo>
                  <a:lnTo>
                    <a:pt x="86360" y="1885950"/>
                  </a:lnTo>
                  <a:cubicBezTo>
                    <a:pt x="100330" y="1893570"/>
                    <a:pt x="111760" y="1892300"/>
                    <a:pt x="124460" y="1883410"/>
                  </a:cubicBezTo>
                  <a:cubicBezTo>
                    <a:pt x="125730" y="1882140"/>
                    <a:pt x="129540" y="1880870"/>
                    <a:pt x="130810" y="1880870"/>
                  </a:cubicBezTo>
                  <a:cubicBezTo>
                    <a:pt x="139700" y="1882140"/>
                    <a:pt x="148590" y="1882140"/>
                    <a:pt x="156210" y="1889760"/>
                  </a:cubicBezTo>
                  <a:cubicBezTo>
                    <a:pt x="165100" y="1897380"/>
                    <a:pt x="177800" y="1902460"/>
                    <a:pt x="187960" y="1908810"/>
                  </a:cubicBezTo>
                  <a:cubicBezTo>
                    <a:pt x="194310" y="1912620"/>
                    <a:pt x="201930" y="1917700"/>
                    <a:pt x="205740" y="1922780"/>
                  </a:cubicBezTo>
                  <a:cubicBezTo>
                    <a:pt x="208280" y="1925320"/>
                    <a:pt x="210820" y="1927860"/>
                    <a:pt x="213360" y="1929130"/>
                  </a:cubicBezTo>
                  <a:cubicBezTo>
                    <a:pt x="227330" y="1934210"/>
                    <a:pt x="234950" y="1946910"/>
                    <a:pt x="243840" y="1957070"/>
                  </a:cubicBezTo>
                  <a:cubicBezTo>
                    <a:pt x="251460" y="1965960"/>
                    <a:pt x="261620" y="1971040"/>
                    <a:pt x="273050" y="1972310"/>
                  </a:cubicBezTo>
                  <a:cubicBezTo>
                    <a:pt x="285750" y="1974850"/>
                    <a:pt x="298450" y="1976120"/>
                    <a:pt x="311150" y="1978660"/>
                  </a:cubicBezTo>
                  <a:cubicBezTo>
                    <a:pt x="316230" y="1979930"/>
                    <a:pt x="322580" y="1981200"/>
                    <a:pt x="327660" y="1983740"/>
                  </a:cubicBezTo>
                  <a:cubicBezTo>
                    <a:pt x="334010" y="1986280"/>
                    <a:pt x="340360" y="1986280"/>
                    <a:pt x="345440" y="1990090"/>
                  </a:cubicBezTo>
                  <a:cubicBezTo>
                    <a:pt x="353060" y="1996440"/>
                    <a:pt x="360680" y="2000250"/>
                    <a:pt x="370840" y="1997710"/>
                  </a:cubicBezTo>
                  <a:cubicBezTo>
                    <a:pt x="374650" y="1996440"/>
                    <a:pt x="379730" y="1998980"/>
                    <a:pt x="383540" y="2000250"/>
                  </a:cubicBezTo>
                  <a:cubicBezTo>
                    <a:pt x="384810" y="2000250"/>
                    <a:pt x="386080" y="2001520"/>
                    <a:pt x="387350" y="2001520"/>
                  </a:cubicBezTo>
                  <a:cubicBezTo>
                    <a:pt x="401320" y="2002790"/>
                    <a:pt x="414020" y="2000250"/>
                    <a:pt x="426720" y="1997710"/>
                  </a:cubicBezTo>
                  <a:cubicBezTo>
                    <a:pt x="431800" y="1996440"/>
                    <a:pt x="436880" y="1995170"/>
                    <a:pt x="441960" y="1992630"/>
                  </a:cubicBezTo>
                  <a:cubicBezTo>
                    <a:pt x="455930" y="1986280"/>
                    <a:pt x="469900" y="1979930"/>
                    <a:pt x="482600" y="1972310"/>
                  </a:cubicBezTo>
                  <a:cubicBezTo>
                    <a:pt x="491490" y="1967230"/>
                    <a:pt x="500380" y="1962150"/>
                    <a:pt x="510540" y="1967230"/>
                  </a:cubicBezTo>
                  <a:lnTo>
                    <a:pt x="515620" y="1967230"/>
                  </a:lnTo>
                  <a:cubicBezTo>
                    <a:pt x="524510" y="1967230"/>
                    <a:pt x="533400" y="1965960"/>
                    <a:pt x="541020" y="1964690"/>
                  </a:cubicBezTo>
                  <a:cubicBezTo>
                    <a:pt x="542290" y="1964690"/>
                    <a:pt x="544830" y="1964690"/>
                    <a:pt x="544830" y="1963420"/>
                  </a:cubicBezTo>
                  <a:cubicBezTo>
                    <a:pt x="548640" y="1958340"/>
                    <a:pt x="554990" y="1958340"/>
                    <a:pt x="561340" y="1957070"/>
                  </a:cubicBezTo>
                  <a:cubicBezTo>
                    <a:pt x="571500" y="1955800"/>
                    <a:pt x="581660" y="1955800"/>
                    <a:pt x="589280" y="1949450"/>
                  </a:cubicBezTo>
                  <a:cubicBezTo>
                    <a:pt x="596900" y="1944370"/>
                    <a:pt x="604520" y="1943100"/>
                    <a:pt x="613410" y="1941830"/>
                  </a:cubicBezTo>
                  <a:cubicBezTo>
                    <a:pt x="614680" y="1941830"/>
                    <a:pt x="617220" y="1940560"/>
                    <a:pt x="618490" y="1940560"/>
                  </a:cubicBezTo>
                  <a:cubicBezTo>
                    <a:pt x="624840" y="1939290"/>
                    <a:pt x="631190" y="1935480"/>
                    <a:pt x="636270" y="1936750"/>
                  </a:cubicBezTo>
                  <a:cubicBezTo>
                    <a:pt x="647700" y="1939290"/>
                    <a:pt x="652780" y="1935480"/>
                    <a:pt x="660400" y="1925320"/>
                  </a:cubicBezTo>
                  <a:cubicBezTo>
                    <a:pt x="661670" y="1922780"/>
                    <a:pt x="665480" y="1921510"/>
                    <a:pt x="668020" y="1920240"/>
                  </a:cubicBezTo>
                  <a:cubicBezTo>
                    <a:pt x="674370" y="1918970"/>
                    <a:pt x="680720" y="1920240"/>
                    <a:pt x="687070" y="1918970"/>
                  </a:cubicBezTo>
                  <a:cubicBezTo>
                    <a:pt x="690880" y="1918970"/>
                    <a:pt x="694690" y="1915160"/>
                    <a:pt x="697230" y="1915160"/>
                  </a:cubicBezTo>
                  <a:cubicBezTo>
                    <a:pt x="707390" y="1916430"/>
                    <a:pt x="718820" y="1912620"/>
                    <a:pt x="727710" y="1918970"/>
                  </a:cubicBezTo>
                  <a:cubicBezTo>
                    <a:pt x="728980" y="1920240"/>
                    <a:pt x="731520" y="1920240"/>
                    <a:pt x="734060" y="1920240"/>
                  </a:cubicBezTo>
                  <a:cubicBezTo>
                    <a:pt x="750570" y="1921510"/>
                    <a:pt x="764540" y="1926590"/>
                    <a:pt x="775970" y="1936750"/>
                  </a:cubicBezTo>
                  <a:cubicBezTo>
                    <a:pt x="779780" y="1940560"/>
                    <a:pt x="784860" y="1943100"/>
                    <a:pt x="788670" y="1945640"/>
                  </a:cubicBezTo>
                  <a:cubicBezTo>
                    <a:pt x="792480" y="1948180"/>
                    <a:pt x="797560" y="1948180"/>
                    <a:pt x="801370" y="1949450"/>
                  </a:cubicBezTo>
                  <a:cubicBezTo>
                    <a:pt x="805180" y="1950720"/>
                    <a:pt x="807720" y="1951990"/>
                    <a:pt x="811530" y="1951990"/>
                  </a:cubicBezTo>
                  <a:cubicBezTo>
                    <a:pt x="817880" y="1951990"/>
                    <a:pt x="822960" y="1954530"/>
                    <a:pt x="826770" y="1959610"/>
                  </a:cubicBezTo>
                  <a:cubicBezTo>
                    <a:pt x="828040" y="1960880"/>
                    <a:pt x="829310" y="1962150"/>
                    <a:pt x="830580" y="1964690"/>
                  </a:cubicBezTo>
                  <a:cubicBezTo>
                    <a:pt x="829310" y="1968500"/>
                    <a:pt x="836930" y="1978660"/>
                    <a:pt x="842010" y="1978660"/>
                  </a:cubicBezTo>
                  <a:cubicBezTo>
                    <a:pt x="850900" y="1978660"/>
                    <a:pt x="859790" y="1981200"/>
                    <a:pt x="867410" y="1987550"/>
                  </a:cubicBezTo>
                  <a:cubicBezTo>
                    <a:pt x="868680" y="1988820"/>
                    <a:pt x="871220" y="1988820"/>
                    <a:pt x="873760" y="1987550"/>
                  </a:cubicBezTo>
                  <a:cubicBezTo>
                    <a:pt x="877570" y="1986280"/>
                    <a:pt x="880110" y="1986280"/>
                    <a:pt x="882650" y="1990090"/>
                  </a:cubicBezTo>
                  <a:cubicBezTo>
                    <a:pt x="883920" y="1991360"/>
                    <a:pt x="889000" y="1991360"/>
                    <a:pt x="891540" y="1991360"/>
                  </a:cubicBezTo>
                  <a:cubicBezTo>
                    <a:pt x="897890" y="1991360"/>
                    <a:pt x="905510" y="1990090"/>
                    <a:pt x="911860" y="1991360"/>
                  </a:cubicBezTo>
                  <a:cubicBezTo>
                    <a:pt x="923290" y="1992630"/>
                    <a:pt x="933450" y="1993900"/>
                    <a:pt x="944880" y="1996440"/>
                  </a:cubicBezTo>
                  <a:cubicBezTo>
                    <a:pt x="947420" y="1996440"/>
                    <a:pt x="949960" y="1997710"/>
                    <a:pt x="951230" y="1998980"/>
                  </a:cubicBezTo>
                  <a:cubicBezTo>
                    <a:pt x="953770" y="2005330"/>
                    <a:pt x="960120" y="2005330"/>
                    <a:pt x="963930" y="2006600"/>
                  </a:cubicBezTo>
                  <a:cubicBezTo>
                    <a:pt x="967740" y="2007870"/>
                    <a:pt x="972820" y="2009140"/>
                    <a:pt x="975360" y="2009140"/>
                  </a:cubicBezTo>
                  <a:cubicBezTo>
                    <a:pt x="976630" y="2007870"/>
                    <a:pt x="979170" y="2006600"/>
                    <a:pt x="981710" y="2004060"/>
                  </a:cubicBezTo>
                  <a:cubicBezTo>
                    <a:pt x="976630" y="2004060"/>
                    <a:pt x="974090" y="2005330"/>
                    <a:pt x="971550" y="2005330"/>
                  </a:cubicBezTo>
                  <a:cubicBezTo>
                    <a:pt x="976630" y="1998980"/>
                    <a:pt x="981710" y="1997710"/>
                    <a:pt x="988060" y="2001520"/>
                  </a:cubicBezTo>
                  <a:cubicBezTo>
                    <a:pt x="995680" y="2007870"/>
                    <a:pt x="1002030" y="2007870"/>
                    <a:pt x="1010920" y="2001520"/>
                  </a:cubicBezTo>
                  <a:lnTo>
                    <a:pt x="1018540" y="1997710"/>
                  </a:lnTo>
                  <a:lnTo>
                    <a:pt x="1018540" y="1991360"/>
                  </a:lnTo>
                  <a:cubicBezTo>
                    <a:pt x="1022350" y="1992630"/>
                    <a:pt x="1026160" y="1995170"/>
                    <a:pt x="1028700" y="1995170"/>
                  </a:cubicBezTo>
                  <a:cubicBezTo>
                    <a:pt x="1036320" y="1991360"/>
                    <a:pt x="1043940" y="1987550"/>
                    <a:pt x="1050290" y="1982470"/>
                  </a:cubicBezTo>
                  <a:cubicBezTo>
                    <a:pt x="1057910" y="1977390"/>
                    <a:pt x="1064260" y="1971040"/>
                    <a:pt x="1070610" y="1965960"/>
                  </a:cubicBezTo>
                  <a:cubicBezTo>
                    <a:pt x="1071880" y="1965960"/>
                    <a:pt x="1071880" y="1964690"/>
                    <a:pt x="1073150" y="1964690"/>
                  </a:cubicBezTo>
                  <a:cubicBezTo>
                    <a:pt x="1082040" y="1962150"/>
                    <a:pt x="1089660" y="1960880"/>
                    <a:pt x="1098550" y="1958340"/>
                  </a:cubicBezTo>
                  <a:cubicBezTo>
                    <a:pt x="1103630" y="1957070"/>
                    <a:pt x="1107440" y="1954530"/>
                    <a:pt x="1112520" y="1953260"/>
                  </a:cubicBezTo>
                  <a:cubicBezTo>
                    <a:pt x="1116330" y="1951990"/>
                    <a:pt x="1118870" y="1951990"/>
                    <a:pt x="1122680" y="1950720"/>
                  </a:cubicBezTo>
                  <a:lnTo>
                    <a:pt x="1135380" y="1950720"/>
                  </a:lnTo>
                  <a:cubicBezTo>
                    <a:pt x="1137920" y="1950720"/>
                    <a:pt x="1141730" y="1950720"/>
                    <a:pt x="1144270" y="1949450"/>
                  </a:cubicBezTo>
                  <a:cubicBezTo>
                    <a:pt x="1145540" y="1946910"/>
                    <a:pt x="1148080" y="1943100"/>
                    <a:pt x="1149350" y="1943100"/>
                  </a:cubicBezTo>
                  <a:cubicBezTo>
                    <a:pt x="1153160" y="1943100"/>
                    <a:pt x="1155700" y="1945640"/>
                    <a:pt x="1159510" y="1946910"/>
                  </a:cubicBezTo>
                  <a:cubicBezTo>
                    <a:pt x="1160780" y="1946910"/>
                    <a:pt x="1160780" y="1948180"/>
                    <a:pt x="1160780" y="1949450"/>
                  </a:cubicBezTo>
                  <a:cubicBezTo>
                    <a:pt x="1165860" y="1954530"/>
                    <a:pt x="1169670" y="1960880"/>
                    <a:pt x="1174750" y="1965960"/>
                  </a:cubicBezTo>
                  <a:cubicBezTo>
                    <a:pt x="1181100" y="1972310"/>
                    <a:pt x="1187450" y="1972310"/>
                    <a:pt x="1191260" y="1968500"/>
                  </a:cubicBezTo>
                  <a:cubicBezTo>
                    <a:pt x="1197610" y="1963420"/>
                    <a:pt x="1202690" y="1959610"/>
                    <a:pt x="1211580" y="1962150"/>
                  </a:cubicBezTo>
                  <a:cubicBezTo>
                    <a:pt x="1212850" y="1962150"/>
                    <a:pt x="1215390" y="1963420"/>
                    <a:pt x="1216660" y="1962150"/>
                  </a:cubicBezTo>
                  <a:cubicBezTo>
                    <a:pt x="1223010" y="1959610"/>
                    <a:pt x="1230630" y="1957070"/>
                    <a:pt x="1236980" y="1953260"/>
                  </a:cubicBezTo>
                  <a:cubicBezTo>
                    <a:pt x="1240790" y="1951990"/>
                    <a:pt x="1245870" y="1951990"/>
                    <a:pt x="1247140" y="1949450"/>
                  </a:cubicBezTo>
                  <a:cubicBezTo>
                    <a:pt x="1250950" y="1941830"/>
                    <a:pt x="1257300" y="1938020"/>
                    <a:pt x="1263650" y="1932940"/>
                  </a:cubicBezTo>
                  <a:cubicBezTo>
                    <a:pt x="1267460" y="1929130"/>
                    <a:pt x="1271270" y="1924050"/>
                    <a:pt x="1275080" y="1922780"/>
                  </a:cubicBezTo>
                  <a:cubicBezTo>
                    <a:pt x="1283970" y="1920240"/>
                    <a:pt x="1290320" y="1912620"/>
                    <a:pt x="1297940" y="1907540"/>
                  </a:cubicBezTo>
                  <a:cubicBezTo>
                    <a:pt x="1304290" y="1903730"/>
                    <a:pt x="1308100" y="1896110"/>
                    <a:pt x="1314450" y="1894840"/>
                  </a:cubicBezTo>
                  <a:cubicBezTo>
                    <a:pt x="1324610" y="1892300"/>
                    <a:pt x="1332230" y="1885950"/>
                    <a:pt x="1341120" y="1879600"/>
                  </a:cubicBezTo>
                  <a:cubicBezTo>
                    <a:pt x="1346200" y="1875790"/>
                    <a:pt x="1352550" y="1873250"/>
                    <a:pt x="1358900" y="1874520"/>
                  </a:cubicBezTo>
                  <a:cubicBezTo>
                    <a:pt x="1362710" y="1875790"/>
                    <a:pt x="1367790" y="1874520"/>
                    <a:pt x="1370330" y="1873250"/>
                  </a:cubicBezTo>
                  <a:cubicBezTo>
                    <a:pt x="1375410" y="1870710"/>
                    <a:pt x="1380490" y="1866900"/>
                    <a:pt x="1385570" y="1864360"/>
                  </a:cubicBezTo>
                  <a:cubicBezTo>
                    <a:pt x="1389380" y="1861820"/>
                    <a:pt x="1393190" y="1859280"/>
                    <a:pt x="1397000" y="1859280"/>
                  </a:cubicBezTo>
                  <a:cubicBezTo>
                    <a:pt x="1409700" y="1858010"/>
                    <a:pt x="1419860" y="1855470"/>
                    <a:pt x="1426210" y="1842770"/>
                  </a:cubicBezTo>
                  <a:cubicBezTo>
                    <a:pt x="1428750" y="1837690"/>
                    <a:pt x="1441450" y="1831340"/>
                    <a:pt x="1446530" y="1833880"/>
                  </a:cubicBezTo>
                  <a:cubicBezTo>
                    <a:pt x="1455420" y="1837690"/>
                    <a:pt x="1461770" y="1835150"/>
                    <a:pt x="1466850" y="1827530"/>
                  </a:cubicBezTo>
                  <a:cubicBezTo>
                    <a:pt x="1470660" y="1823720"/>
                    <a:pt x="1475740" y="1824990"/>
                    <a:pt x="1479550" y="1827530"/>
                  </a:cubicBezTo>
                  <a:cubicBezTo>
                    <a:pt x="1482090" y="1830070"/>
                    <a:pt x="1484630" y="1831340"/>
                    <a:pt x="1487170" y="1831340"/>
                  </a:cubicBezTo>
                  <a:cubicBezTo>
                    <a:pt x="1496060" y="1832610"/>
                    <a:pt x="1506220" y="1831340"/>
                    <a:pt x="1515110" y="1832610"/>
                  </a:cubicBezTo>
                  <a:cubicBezTo>
                    <a:pt x="1522730" y="1833880"/>
                    <a:pt x="1530350" y="1831340"/>
                    <a:pt x="1535430" y="1826260"/>
                  </a:cubicBezTo>
                  <a:cubicBezTo>
                    <a:pt x="1540510" y="1821180"/>
                    <a:pt x="1544320" y="1821180"/>
                    <a:pt x="1551940" y="1823720"/>
                  </a:cubicBezTo>
                  <a:cubicBezTo>
                    <a:pt x="1558290" y="1826260"/>
                    <a:pt x="1563370" y="1832610"/>
                    <a:pt x="1572260" y="1831340"/>
                  </a:cubicBezTo>
                  <a:cubicBezTo>
                    <a:pt x="1579880" y="1830070"/>
                    <a:pt x="1588770" y="1833880"/>
                    <a:pt x="1597660" y="1830070"/>
                  </a:cubicBezTo>
                  <a:lnTo>
                    <a:pt x="1602740" y="1830070"/>
                  </a:lnTo>
                  <a:cubicBezTo>
                    <a:pt x="1610360" y="1832610"/>
                    <a:pt x="1617980" y="1833880"/>
                    <a:pt x="1624330" y="1840230"/>
                  </a:cubicBezTo>
                  <a:cubicBezTo>
                    <a:pt x="1631950" y="1846580"/>
                    <a:pt x="1633220" y="1799590"/>
                    <a:pt x="1640840" y="1804670"/>
                  </a:cubicBezTo>
                  <a:cubicBezTo>
                    <a:pt x="1652270" y="1812290"/>
                    <a:pt x="1649730" y="1804670"/>
                    <a:pt x="1661160" y="1811020"/>
                  </a:cubicBezTo>
                  <a:cubicBezTo>
                    <a:pt x="1670050" y="1814830"/>
                    <a:pt x="1666240" y="1800860"/>
                    <a:pt x="1676400" y="1803400"/>
                  </a:cubicBezTo>
                  <a:cubicBezTo>
                    <a:pt x="1677670" y="1803400"/>
                    <a:pt x="1692910" y="1813560"/>
                    <a:pt x="1692910" y="1812290"/>
                  </a:cubicBezTo>
                  <a:cubicBezTo>
                    <a:pt x="1699260" y="1808480"/>
                    <a:pt x="1705610" y="1770380"/>
                    <a:pt x="1711960" y="1771650"/>
                  </a:cubicBezTo>
                  <a:cubicBezTo>
                    <a:pt x="1724660" y="1775460"/>
                    <a:pt x="1736090" y="1772920"/>
                    <a:pt x="1747520" y="1767840"/>
                  </a:cubicBezTo>
                  <a:cubicBezTo>
                    <a:pt x="1753870" y="1765300"/>
                    <a:pt x="1764030" y="1756410"/>
                    <a:pt x="1769110" y="1760220"/>
                  </a:cubicBezTo>
                  <a:cubicBezTo>
                    <a:pt x="1778000" y="1766570"/>
                    <a:pt x="1786890" y="1769110"/>
                    <a:pt x="1797050" y="1770380"/>
                  </a:cubicBezTo>
                  <a:cubicBezTo>
                    <a:pt x="1798320" y="1770380"/>
                    <a:pt x="1799590" y="1771650"/>
                    <a:pt x="1800860" y="1772920"/>
                  </a:cubicBezTo>
                  <a:cubicBezTo>
                    <a:pt x="1804670" y="1778000"/>
                    <a:pt x="1822450" y="1764030"/>
                    <a:pt x="1826260" y="1769110"/>
                  </a:cubicBezTo>
                  <a:cubicBezTo>
                    <a:pt x="1831340" y="1776730"/>
                    <a:pt x="1836420" y="1784350"/>
                    <a:pt x="1841500" y="1790700"/>
                  </a:cubicBezTo>
                  <a:cubicBezTo>
                    <a:pt x="1844040" y="1793240"/>
                    <a:pt x="1847850" y="1794510"/>
                    <a:pt x="1849120" y="1797050"/>
                  </a:cubicBezTo>
                  <a:cubicBezTo>
                    <a:pt x="1850390" y="1803400"/>
                    <a:pt x="1852930" y="1805940"/>
                    <a:pt x="1859280" y="1805940"/>
                  </a:cubicBezTo>
                  <a:cubicBezTo>
                    <a:pt x="1863090" y="1805940"/>
                    <a:pt x="1866900" y="1807210"/>
                    <a:pt x="1869440" y="1809750"/>
                  </a:cubicBezTo>
                  <a:cubicBezTo>
                    <a:pt x="1875790" y="1813560"/>
                    <a:pt x="1880870" y="1817370"/>
                    <a:pt x="1885950" y="1821180"/>
                  </a:cubicBezTo>
                  <a:cubicBezTo>
                    <a:pt x="1892300" y="1824990"/>
                    <a:pt x="1898650" y="1828800"/>
                    <a:pt x="1901190" y="1835150"/>
                  </a:cubicBezTo>
                  <a:cubicBezTo>
                    <a:pt x="1902460" y="1837690"/>
                    <a:pt x="1903730" y="1838960"/>
                    <a:pt x="1905000" y="1840230"/>
                  </a:cubicBezTo>
                  <a:cubicBezTo>
                    <a:pt x="1910080" y="1845310"/>
                    <a:pt x="1915160" y="1849120"/>
                    <a:pt x="1920240" y="1854200"/>
                  </a:cubicBezTo>
                  <a:cubicBezTo>
                    <a:pt x="1927860" y="1860550"/>
                    <a:pt x="1934210" y="1868170"/>
                    <a:pt x="1941830" y="1874520"/>
                  </a:cubicBezTo>
                  <a:cubicBezTo>
                    <a:pt x="1944370" y="1875790"/>
                    <a:pt x="1946910" y="1878330"/>
                    <a:pt x="1949450" y="1879600"/>
                  </a:cubicBezTo>
                  <a:cubicBezTo>
                    <a:pt x="1954530" y="1882140"/>
                    <a:pt x="1959610" y="1884680"/>
                    <a:pt x="1963420" y="1888490"/>
                  </a:cubicBezTo>
                  <a:cubicBezTo>
                    <a:pt x="1967230" y="1892300"/>
                    <a:pt x="1985010" y="1869440"/>
                    <a:pt x="1987550" y="1874520"/>
                  </a:cubicBezTo>
                  <a:cubicBezTo>
                    <a:pt x="1987550" y="1875790"/>
                    <a:pt x="1988820" y="1875790"/>
                    <a:pt x="1990090" y="1875790"/>
                  </a:cubicBezTo>
                  <a:cubicBezTo>
                    <a:pt x="1997710" y="1882140"/>
                    <a:pt x="2005330" y="1879600"/>
                    <a:pt x="2012950" y="1877060"/>
                  </a:cubicBezTo>
                  <a:cubicBezTo>
                    <a:pt x="2015490" y="1875790"/>
                    <a:pt x="2018030" y="1874520"/>
                    <a:pt x="2019300" y="1875790"/>
                  </a:cubicBezTo>
                  <a:cubicBezTo>
                    <a:pt x="2028190" y="1879600"/>
                    <a:pt x="2034540" y="1888490"/>
                    <a:pt x="2045970" y="1889760"/>
                  </a:cubicBezTo>
                  <a:cubicBezTo>
                    <a:pt x="2045970" y="1889760"/>
                    <a:pt x="2047240" y="1889760"/>
                    <a:pt x="2047240" y="1891030"/>
                  </a:cubicBezTo>
                  <a:cubicBezTo>
                    <a:pt x="2049780" y="1898650"/>
                    <a:pt x="2057400" y="1898650"/>
                    <a:pt x="2063750" y="1899920"/>
                  </a:cubicBezTo>
                  <a:cubicBezTo>
                    <a:pt x="2067560" y="1899920"/>
                    <a:pt x="2071370" y="1901190"/>
                    <a:pt x="2073910" y="1902460"/>
                  </a:cubicBezTo>
                  <a:cubicBezTo>
                    <a:pt x="2081530" y="1906270"/>
                    <a:pt x="2089150" y="1911350"/>
                    <a:pt x="2098040" y="1913890"/>
                  </a:cubicBezTo>
                  <a:cubicBezTo>
                    <a:pt x="2109470" y="1917700"/>
                    <a:pt x="2120900" y="1920240"/>
                    <a:pt x="2129790" y="1926590"/>
                  </a:cubicBezTo>
                  <a:cubicBezTo>
                    <a:pt x="2131060" y="1926590"/>
                    <a:pt x="2132330" y="1926590"/>
                    <a:pt x="2132330" y="1927860"/>
                  </a:cubicBezTo>
                  <a:cubicBezTo>
                    <a:pt x="2136140" y="1930400"/>
                    <a:pt x="2142490" y="1931670"/>
                    <a:pt x="2145030" y="1935480"/>
                  </a:cubicBezTo>
                  <a:cubicBezTo>
                    <a:pt x="2148840" y="1943100"/>
                    <a:pt x="2159000" y="1941830"/>
                    <a:pt x="2164080" y="1948180"/>
                  </a:cubicBezTo>
                  <a:lnTo>
                    <a:pt x="2165350" y="1948180"/>
                  </a:lnTo>
                  <a:cubicBezTo>
                    <a:pt x="2170430" y="1948180"/>
                    <a:pt x="2175510" y="1949450"/>
                    <a:pt x="2181860" y="1949450"/>
                  </a:cubicBezTo>
                  <a:cubicBezTo>
                    <a:pt x="2184400" y="1948180"/>
                    <a:pt x="2188210" y="1945640"/>
                    <a:pt x="2190750" y="1945640"/>
                  </a:cubicBezTo>
                  <a:cubicBezTo>
                    <a:pt x="2202180" y="1949450"/>
                    <a:pt x="2213610" y="1949450"/>
                    <a:pt x="2221230" y="1939290"/>
                  </a:cubicBezTo>
                  <a:cubicBezTo>
                    <a:pt x="2222500" y="1938020"/>
                    <a:pt x="2225040" y="1938020"/>
                    <a:pt x="2227580" y="1938020"/>
                  </a:cubicBezTo>
                  <a:lnTo>
                    <a:pt x="2237740" y="1938020"/>
                  </a:lnTo>
                  <a:cubicBezTo>
                    <a:pt x="2249170" y="1935480"/>
                    <a:pt x="2259330" y="1932940"/>
                    <a:pt x="2270760" y="1931670"/>
                  </a:cubicBezTo>
                  <a:cubicBezTo>
                    <a:pt x="2275840" y="1930400"/>
                    <a:pt x="2282190" y="1932940"/>
                    <a:pt x="2287270" y="1934210"/>
                  </a:cubicBezTo>
                  <a:cubicBezTo>
                    <a:pt x="2292350" y="1935480"/>
                    <a:pt x="2297430" y="1935480"/>
                    <a:pt x="2302510" y="1935480"/>
                  </a:cubicBezTo>
                  <a:cubicBezTo>
                    <a:pt x="2308860" y="1935480"/>
                    <a:pt x="2313940" y="1932940"/>
                    <a:pt x="2320290" y="1932940"/>
                  </a:cubicBezTo>
                  <a:cubicBezTo>
                    <a:pt x="2325370" y="1931670"/>
                    <a:pt x="2331720" y="1931670"/>
                    <a:pt x="2336800" y="1930400"/>
                  </a:cubicBezTo>
                  <a:cubicBezTo>
                    <a:pt x="2348230" y="1927860"/>
                    <a:pt x="2358390" y="1925320"/>
                    <a:pt x="2369820" y="1924050"/>
                  </a:cubicBezTo>
                  <a:cubicBezTo>
                    <a:pt x="2377440" y="1880870"/>
                    <a:pt x="2376170" y="1830070"/>
                    <a:pt x="2376170" y="1778000"/>
                  </a:cubicBezTo>
                  <a:close/>
                </a:path>
              </a:pathLst>
            </a:custGeom>
            <a:blipFill>
              <a:blip r:embed="rId5"/>
              <a:stretch>
                <a:fillRect l="-25201" r="-25201"/>
              </a:stretch>
            </a:blipFill>
          </p:spPr>
        </p:sp>
      </p:grpSp>
      <p:sp>
        <p:nvSpPr>
          <p:cNvPr id="7" name="TextBox 7"/>
          <p:cNvSpPr txBox="1"/>
          <p:nvPr/>
        </p:nvSpPr>
        <p:spPr>
          <a:xfrm>
            <a:off x="646101" y="2479094"/>
            <a:ext cx="8399150" cy="6905952"/>
          </a:xfrm>
          <a:prstGeom prst="rect">
            <a:avLst/>
          </a:prstGeom>
        </p:spPr>
        <p:txBody>
          <a:bodyPr lIns="0" tIns="0" rIns="0" bIns="0" rtlCol="0" anchor="t">
            <a:spAutoFit/>
          </a:bodyPr>
          <a:lstStyle/>
          <a:p>
            <a:pPr marL="698884" lvl="1" indent="-349442" algn="l">
              <a:lnSpc>
                <a:spcPts val="3237"/>
              </a:lnSpc>
              <a:buFont typeface="Arial"/>
              <a:buChar char="•"/>
            </a:pPr>
            <a:r>
              <a:rPr lang="en-US" sz="3237" spc="-126">
                <a:solidFill>
                  <a:srgbClr val="F1DD94"/>
                </a:solidFill>
                <a:latin typeface="Trebuchet MS"/>
              </a:rPr>
              <a:t>An NFT is a digital asset that represents real-world objects like art, music, in-game items and videos. They are bought and sold online, frequently with cryptocurrency</a:t>
            </a:r>
          </a:p>
          <a:p>
            <a:pPr algn="l">
              <a:lnSpc>
                <a:spcPts val="3237"/>
              </a:lnSpc>
            </a:pPr>
            <a:endParaRPr lang="en-US" sz="3237" spc="-126">
              <a:solidFill>
                <a:srgbClr val="F1DD94"/>
              </a:solidFill>
              <a:latin typeface="Trebuchet MS"/>
            </a:endParaRPr>
          </a:p>
          <a:p>
            <a:pPr marL="698884" lvl="1" indent="-349442" algn="l">
              <a:lnSpc>
                <a:spcPts val="3237"/>
              </a:lnSpc>
              <a:buFont typeface="Arial"/>
              <a:buChar char="•"/>
            </a:pPr>
            <a:r>
              <a:rPr lang="en-US" sz="3237" spc="-126">
                <a:solidFill>
                  <a:srgbClr val="F1DD94"/>
                </a:solidFill>
                <a:latin typeface="Trebuchet MS"/>
              </a:rPr>
              <a:t>NFTs are lifesavers for governments as well. Since the information can be stored on public or private blockchain, this has helped various governments in making their public information visible on such NFTs. </a:t>
            </a:r>
          </a:p>
          <a:p>
            <a:pPr algn="l">
              <a:lnSpc>
                <a:spcPts val="3237"/>
              </a:lnSpc>
            </a:pPr>
            <a:endParaRPr lang="en-US" sz="3237" spc="-126">
              <a:solidFill>
                <a:srgbClr val="F1DD94"/>
              </a:solidFill>
              <a:latin typeface="Trebuchet MS"/>
            </a:endParaRPr>
          </a:p>
          <a:p>
            <a:pPr marL="698885" lvl="1" indent="-349443" algn="l">
              <a:lnSpc>
                <a:spcPts val="3237"/>
              </a:lnSpc>
              <a:buFont typeface="Arial"/>
              <a:buChar char="•"/>
            </a:pPr>
            <a:r>
              <a:rPr lang="en-US" sz="3237" spc="-128">
                <a:solidFill>
                  <a:srgbClr val="F1DD94"/>
                </a:solidFill>
                <a:latin typeface="Trebuchet MS"/>
              </a:rPr>
              <a:t>Potential impact of NFTs can be huge is the software industry the ability to save coding information on the NFT would save these developers from the risk of getting their work stolen or copied at the hands of hackers. </a:t>
            </a:r>
          </a:p>
        </p:txBody>
      </p:sp>
      <p:sp>
        <p:nvSpPr>
          <p:cNvPr id="8" name="TextBox 8"/>
          <p:cNvSpPr txBox="1"/>
          <p:nvPr/>
        </p:nvSpPr>
        <p:spPr>
          <a:xfrm>
            <a:off x="2044147" y="824233"/>
            <a:ext cx="7654639" cy="647700"/>
          </a:xfrm>
          <a:prstGeom prst="rect">
            <a:avLst/>
          </a:prstGeom>
        </p:spPr>
        <p:txBody>
          <a:bodyPr lIns="0" tIns="0" rIns="0" bIns="0" rtlCol="0" anchor="t">
            <a:spAutoFit/>
          </a:bodyPr>
          <a:lstStyle/>
          <a:p>
            <a:pPr algn="l">
              <a:lnSpc>
                <a:spcPts val="5097"/>
              </a:lnSpc>
            </a:pPr>
            <a:r>
              <a:rPr lang="en-US" sz="4247" spc="-49">
                <a:solidFill>
                  <a:srgbClr val="F1DD94"/>
                </a:solidFill>
                <a:latin typeface="Trebuchet MS"/>
              </a:rPr>
              <a:t>Evolution Of NFTs</a:t>
            </a: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76200" y="-12693"/>
            <a:ext cx="18580747" cy="10507712"/>
          </a:xfrm>
          <a:custGeom>
            <a:avLst/>
            <a:gdLst/>
            <a:ahLst/>
            <a:cxnLst/>
            <a:rect l="l" t="t" r="r" b="b"/>
            <a:pathLst>
              <a:path w="18504547" h="10507712">
                <a:moveTo>
                  <a:pt x="0" y="0"/>
                </a:moveTo>
                <a:lnTo>
                  <a:pt x="18504547" y="0"/>
                </a:lnTo>
                <a:lnTo>
                  <a:pt x="18504547" y="10507711"/>
                </a:lnTo>
                <a:lnTo>
                  <a:pt x="0" y="10507711"/>
                </a:lnTo>
                <a:lnTo>
                  <a:pt x="0" y="0"/>
                </a:lnTo>
                <a:close/>
              </a:path>
            </a:pathLst>
          </a:custGeom>
          <a:blipFill>
            <a:blip r:embed="rId2"/>
            <a:stretch>
              <a:fillRect l="-1087" t="-67" b="-67"/>
            </a:stretch>
          </a:blipFill>
        </p:spPr>
      </p:sp>
      <p:sp>
        <p:nvSpPr>
          <p:cNvPr id="3" name="Freeform 3"/>
          <p:cNvSpPr/>
          <p:nvPr/>
        </p:nvSpPr>
        <p:spPr>
          <a:xfrm>
            <a:off x="13896975" y="5044738"/>
            <a:ext cx="4381491" cy="4925035"/>
          </a:xfrm>
          <a:custGeom>
            <a:avLst/>
            <a:gdLst/>
            <a:ahLst/>
            <a:cxnLst/>
            <a:rect l="l" t="t" r="r" b="b"/>
            <a:pathLst>
              <a:path w="4381491" h="4925035">
                <a:moveTo>
                  <a:pt x="0" y="0"/>
                </a:moveTo>
                <a:lnTo>
                  <a:pt x="4381491" y="0"/>
                </a:lnTo>
                <a:lnTo>
                  <a:pt x="4381491" y="4925034"/>
                </a:lnTo>
                <a:lnTo>
                  <a:pt x="0" y="4925034"/>
                </a:lnTo>
                <a:lnTo>
                  <a:pt x="0" y="0"/>
                </a:lnTo>
                <a:close/>
              </a:path>
            </a:pathLst>
          </a:custGeom>
          <a:blipFill>
            <a:blip r:embed="rId3"/>
            <a:stretch>
              <a:fillRect t="-42" b="-42"/>
            </a:stretch>
          </a:blipFill>
        </p:spPr>
      </p:sp>
      <p:sp>
        <p:nvSpPr>
          <p:cNvPr id="4" name="Freeform 4"/>
          <p:cNvSpPr/>
          <p:nvPr/>
        </p:nvSpPr>
        <p:spPr>
          <a:xfrm>
            <a:off x="832701" y="773649"/>
            <a:ext cx="971397" cy="758392"/>
          </a:xfrm>
          <a:custGeom>
            <a:avLst/>
            <a:gdLst/>
            <a:ahLst/>
            <a:cxnLst/>
            <a:rect l="l" t="t" r="r" b="b"/>
            <a:pathLst>
              <a:path w="971397" h="758392">
                <a:moveTo>
                  <a:pt x="0" y="0"/>
                </a:moveTo>
                <a:lnTo>
                  <a:pt x="971397" y="0"/>
                </a:lnTo>
                <a:lnTo>
                  <a:pt x="971397" y="758392"/>
                </a:lnTo>
                <a:lnTo>
                  <a:pt x="0" y="758392"/>
                </a:lnTo>
                <a:lnTo>
                  <a:pt x="0" y="0"/>
                </a:lnTo>
                <a:close/>
              </a:path>
            </a:pathLst>
          </a:custGeom>
          <a:blipFill>
            <a:blip r:embed="rId4"/>
            <a:stretch>
              <a:fillRect l="-84" r="-84"/>
            </a:stretch>
          </a:blipFill>
        </p:spPr>
      </p:sp>
      <p:sp>
        <p:nvSpPr>
          <p:cNvPr id="5" name="Freeform 5"/>
          <p:cNvSpPr/>
          <p:nvPr/>
        </p:nvSpPr>
        <p:spPr>
          <a:xfrm>
            <a:off x="8914829" y="2501550"/>
            <a:ext cx="9197472" cy="6531239"/>
          </a:xfrm>
          <a:custGeom>
            <a:avLst/>
            <a:gdLst/>
            <a:ahLst/>
            <a:cxnLst/>
            <a:rect l="l" t="t" r="r" b="b"/>
            <a:pathLst>
              <a:path w="9197472" h="6531239">
                <a:moveTo>
                  <a:pt x="0" y="0"/>
                </a:moveTo>
                <a:lnTo>
                  <a:pt x="9197472" y="0"/>
                </a:lnTo>
                <a:lnTo>
                  <a:pt x="9197472" y="6531238"/>
                </a:lnTo>
                <a:lnTo>
                  <a:pt x="0" y="6531238"/>
                </a:lnTo>
                <a:lnTo>
                  <a:pt x="0" y="0"/>
                </a:lnTo>
                <a:close/>
              </a:path>
            </a:pathLst>
          </a:custGeom>
          <a:blipFill>
            <a:blip r:embed="rId5"/>
            <a:stretch>
              <a:fillRect/>
            </a:stretch>
          </a:blipFill>
        </p:spPr>
      </p:sp>
      <p:sp>
        <p:nvSpPr>
          <p:cNvPr id="6" name="TextBox 6"/>
          <p:cNvSpPr txBox="1"/>
          <p:nvPr/>
        </p:nvSpPr>
        <p:spPr>
          <a:xfrm>
            <a:off x="0" y="2973040"/>
            <a:ext cx="8487011" cy="5745163"/>
          </a:xfrm>
          <a:prstGeom prst="rect">
            <a:avLst/>
          </a:prstGeom>
        </p:spPr>
        <p:txBody>
          <a:bodyPr lIns="0" tIns="0" rIns="0" bIns="0" rtlCol="0" anchor="t">
            <a:spAutoFit/>
          </a:bodyPr>
          <a:lstStyle/>
          <a:p>
            <a:pPr marL="633357" lvl="1" indent="-316678" algn="l">
              <a:lnSpc>
                <a:spcPts val="3168"/>
              </a:lnSpc>
              <a:buFont typeface="Arial"/>
              <a:buChar char="•"/>
            </a:pPr>
            <a:r>
              <a:rPr lang="en-US" sz="2933" spc="-146" dirty="0">
                <a:solidFill>
                  <a:srgbClr val="F1DD94"/>
                </a:solidFill>
                <a:latin typeface="Trebuchet MS"/>
              </a:rPr>
              <a:t>NFTs Market size was valued by USD 16 Billion in 2019 and is poised to grow 21.39 billion in 2023 to 212 billion by 2031</a:t>
            </a:r>
          </a:p>
          <a:p>
            <a:pPr algn="l">
              <a:lnSpc>
                <a:spcPts val="3168"/>
              </a:lnSpc>
            </a:pPr>
            <a:endParaRPr lang="en-US" sz="2933" spc="-146" dirty="0">
              <a:solidFill>
                <a:srgbClr val="F1DD94"/>
              </a:solidFill>
              <a:latin typeface="Trebuchet MS"/>
            </a:endParaRPr>
          </a:p>
          <a:p>
            <a:pPr marL="633357" lvl="1" indent="-316678" algn="l">
              <a:lnSpc>
                <a:spcPts val="3168"/>
              </a:lnSpc>
              <a:buFont typeface="Arial"/>
              <a:buChar char="•"/>
            </a:pPr>
            <a:r>
              <a:rPr lang="en-US" sz="2933" spc="-146" dirty="0">
                <a:solidFill>
                  <a:srgbClr val="F1DD94"/>
                </a:solidFill>
                <a:latin typeface="Trebuchet MS"/>
              </a:rPr>
              <a:t>The Indian NFT market is predicted to have a sizeable spend of $3,394.2 million to $27,067.3 million by 2028</a:t>
            </a:r>
          </a:p>
          <a:p>
            <a:pPr algn="l">
              <a:lnSpc>
                <a:spcPts val="3168"/>
              </a:lnSpc>
            </a:pPr>
            <a:endParaRPr lang="en-US" sz="2933" spc="-146" dirty="0">
              <a:solidFill>
                <a:srgbClr val="F1DD94"/>
              </a:solidFill>
              <a:latin typeface="Trebuchet MS"/>
            </a:endParaRPr>
          </a:p>
          <a:p>
            <a:pPr marL="633357" lvl="1" indent="-316678" algn="l">
              <a:lnSpc>
                <a:spcPts val="3168"/>
              </a:lnSpc>
              <a:buFont typeface="Arial"/>
              <a:buChar char="•"/>
            </a:pPr>
            <a:r>
              <a:rPr lang="en-US" sz="2933" spc="-146" dirty="0">
                <a:solidFill>
                  <a:srgbClr val="F1DD94"/>
                </a:solidFill>
                <a:latin typeface="Trebuchet MS"/>
              </a:rPr>
              <a:t>The future of NFTs in India looks promising, as the market continues to grow and evolve. With the increasing popularity of digital art, music, and collectibles, NFTs provide artists and creators with a new way to monetize their work and establish a direct connection with their audience</a:t>
            </a:r>
          </a:p>
        </p:txBody>
      </p:sp>
      <p:sp>
        <p:nvSpPr>
          <p:cNvPr id="7" name="TextBox 7"/>
          <p:cNvSpPr txBox="1"/>
          <p:nvPr/>
        </p:nvSpPr>
        <p:spPr>
          <a:xfrm>
            <a:off x="1943739" y="1095375"/>
            <a:ext cx="10937232" cy="434292"/>
          </a:xfrm>
          <a:prstGeom prst="rect">
            <a:avLst/>
          </a:prstGeom>
        </p:spPr>
        <p:txBody>
          <a:bodyPr lIns="0" tIns="0" rIns="0" bIns="0" rtlCol="0" anchor="t">
            <a:spAutoFit/>
          </a:bodyPr>
          <a:lstStyle/>
          <a:p>
            <a:pPr algn="l">
              <a:lnSpc>
                <a:spcPts val="3298"/>
              </a:lnSpc>
            </a:pPr>
            <a:r>
              <a:rPr lang="en-US" sz="3348" spc="29">
                <a:solidFill>
                  <a:srgbClr val="F1DD94"/>
                </a:solidFill>
                <a:latin typeface="Trebuchet MS"/>
              </a:rPr>
              <a:t>Non-Fungible Token Market insights and Future Outlook</a:t>
            </a: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9520" y="-5355"/>
            <a:ext cx="18491292" cy="10292355"/>
          </a:xfrm>
          <a:custGeom>
            <a:avLst/>
            <a:gdLst/>
            <a:ahLst/>
            <a:cxnLst/>
            <a:rect l="l" t="t" r="r" b="b"/>
            <a:pathLst>
              <a:path w="18491292" h="10292355">
                <a:moveTo>
                  <a:pt x="0" y="0"/>
                </a:moveTo>
                <a:lnTo>
                  <a:pt x="18491292" y="0"/>
                </a:lnTo>
                <a:lnTo>
                  <a:pt x="18491292" y="10292355"/>
                </a:lnTo>
                <a:lnTo>
                  <a:pt x="0" y="10292355"/>
                </a:lnTo>
                <a:lnTo>
                  <a:pt x="0" y="0"/>
                </a:lnTo>
                <a:close/>
              </a:path>
            </a:pathLst>
          </a:custGeom>
          <a:blipFill>
            <a:blip r:embed="rId2"/>
            <a:stretch>
              <a:fillRect t="-529" b="-529"/>
            </a:stretch>
          </a:blipFill>
        </p:spPr>
      </p:sp>
      <p:sp>
        <p:nvSpPr>
          <p:cNvPr id="3" name="Freeform 3"/>
          <p:cNvSpPr/>
          <p:nvPr/>
        </p:nvSpPr>
        <p:spPr>
          <a:xfrm>
            <a:off x="0" y="178532"/>
            <a:ext cx="4120400" cy="4696554"/>
          </a:xfrm>
          <a:custGeom>
            <a:avLst/>
            <a:gdLst/>
            <a:ahLst/>
            <a:cxnLst/>
            <a:rect l="l" t="t" r="r" b="b"/>
            <a:pathLst>
              <a:path w="4120400" h="4696554">
                <a:moveTo>
                  <a:pt x="0" y="0"/>
                </a:moveTo>
                <a:lnTo>
                  <a:pt x="4120400" y="0"/>
                </a:lnTo>
                <a:lnTo>
                  <a:pt x="4120400" y="4696554"/>
                </a:lnTo>
                <a:lnTo>
                  <a:pt x="0" y="4696554"/>
                </a:lnTo>
                <a:lnTo>
                  <a:pt x="0" y="0"/>
                </a:lnTo>
                <a:close/>
              </a:path>
            </a:pathLst>
          </a:custGeom>
          <a:blipFill>
            <a:blip r:embed="rId3"/>
            <a:stretch>
              <a:fillRect l="-4" r="-4"/>
            </a:stretch>
          </a:blipFill>
        </p:spPr>
      </p:sp>
      <p:sp>
        <p:nvSpPr>
          <p:cNvPr id="4" name="Freeform 4"/>
          <p:cNvSpPr/>
          <p:nvPr/>
        </p:nvSpPr>
        <p:spPr>
          <a:xfrm>
            <a:off x="1041188" y="918878"/>
            <a:ext cx="1019012" cy="795622"/>
          </a:xfrm>
          <a:custGeom>
            <a:avLst/>
            <a:gdLst/>
            <a:ahLst/>
            <a:cxnLst/>
            <a:rect l="l" t="t" r="r" b="b"/>
            <a:pathLst>
              <a:path w="1019012" h="795622">
                <a:moveTo>
                  <a:pt x="0" y="0"/>
                </a:moveTo>
                <a:lnTo>
                  <a:pt x="1019012" y="0"/>
                </a:lnTo>
                <a:lnTo>
                  <a:pt x="1019012" y="795622"/>
                </a:lnTo>
                <a:lnTo>
                  <a:pt x="0" y="795622"/>
                </a:lnTo>
                <a:lnTo>
                  <a:pt x="0" y="0"/>
                </a:lnTo>
                <a:close/>
              </a:path>
            </a:pathLst>
          </a:custGeom>
          <a:blipFill>
            <a:blip r:embed="rId4"/>
            <a:stretch>
              <a:fillRect l="-259" r="-259"/>
            </a:stretch>
          </a:blipFill>
        </p:spPr>
      </p:sp>
      <p:grpSp>
        <p:nvGrpSpPr>
          <p:cNvPr id="5" name="Group 5"/>
          <p:cNvGrpSpPr/>
          <p:nvPr/>
        </p:nvGrpSpPr>
        <p:grpSpPr>
          <a:xfrm>
            <a:off x="7653255" y="1081276"/>
            <a:ext cx="1781402" cy="1508952"/>
            <a:chOff x="0" y="0"/>
            <a:chExt cx="2374900" cy="2011680"/>
          </a:xfrm>
        </p:grpSpPr>
        <p:sp>
          <p:nvSpPr>
            <p:cNvPr id="6" name="Freeform 6"/>
            <p:cNvSpPr/>
            <p:nvPr/>
          </p:nvSpPr>
          <p:spPr>
            <a:xfrm>
              <a:off x="-2540" y="-2540"/>
              <a:ext cx="2377440" cy="2009140"/>
            </a:xfrm>
            <a:custGeom>
              <a:avLst/>
              <a:gdLst/>
              <a:ahLst/>
              <a:cxnLst/>
              <a:rect l="l" t="t" r="r" b="b"/>
              <a:pathLst>
                <a:path w="2377440" h="2009140">
                  <a:moveTo>
                    <a:pt x="2376170" y="1778000"/>
                  </a:moveTo>
                  <a:cubicBezTo>
                    <a:pt x="2374900" y="1276350"/>
                    <a:pt x="2359660" y="598170"/>
                    <a:pt x="2359660" y="97790"/>
                  </a:cubicBezTo>
                  <a:cubicBezTo>
                    <a:pt x="2359660" y="90170"/>
                    <a:pt x="2360930" y="82550"/>
                    <a:pt x="2360930" y="76200"/>
                  </a:cubicBezTo>
                  <a:cubicBezTo>
                    <a:pt x="2359660" y="74930"/>
                    <a:pt x="2358390" y="74930"/>
                    <a:pt x="2357120" y="73660"/>
                  </a:cubicBezTo>
                  <a:cubicBezTo>
                    <a:pt x="2357120" y="73660"/>
                    <a:pt x="2355850" y="74930"/>
                    <a:pt x="2355850" y="76200"/>
                  </a:cubicBezTo>
                  <a:cubicBezTo>
                    <a:pt x="2353310" y="82550"/>
                    <a:pt x="2348230" y="82550"/>
                    <a:pt x="2343150" y="82550"/>
                  </a:cubicBezTo>
                  <a:cubicBezTo>
                    <a:pt x="2336800" y="81280"/>
                    <a:pt x="2330450" y="74930"/>
                    <a:pt x="2322830" y="77470"/>
                  </a:cubicBezTo>
                  <a:cubicBezTo>
                    <a:pt x="2320290" y="78740"/>
                    <a:pt x="2315210" y="76200"/>
                    <a:pt x="2313940" y="73660"/>
                  </a:cubicBezTo>
                  <a:cubicBezTo>
                    <a:pt x="2310130" y="68580"/>
                    <a:pt x="2305050" y="68580"/>
                    <a:pt x="2299970" y="71120"/>
                  </a:cubicBezTo>
                  <a:cubicBezTo>
                    <a:pt x="2297430" y="72390"/>
                    <a:pt x="2294890" y="71120"/>
                    <a:pt x="2292350" y="71120"/>
                  </a:cubicBezTo>
                  <a:cubicBezTo>
                    <a:pt x="2288540" y="71120"/>
                    <a:pt x="2283460" y="69850"/>
                    <a:pt x="2279650" y="68580"/>
                  </a:cubicBezTo>
                  <a:cubicBezTo>
                    <a:pt x="2278380" y="68580"/>
                    <a:pt x="2275840" y="67310"/>
                    <a:pt x="2274570" y="67310"/>
                  </a:cubicBezTo>
                  <a:cubicBezTo>
                    <a:pt x="2270760" y="66040"/>
                    <a:pt x="2266950" y="62230"/>
                    <a:pt x="2263140" y="67310"/>
                  </a:cubicBezTo>
                  <a:cubicBezTo>
                    <a:pt x="2263140" y="67310"/>
                    <a:pt x="2260600" y="67310"/>
                    <a:pt x="2259330" y="66040"/>
                  </a:cubicBezTo>
                  <a:cubicBezTo>
                    <a:pt x="2258060" y="63500"/>
                    <a:pt x="2256790" y="59690"/>
                    <a:pt x="2255520" y="57150"/>
                  </a:cubicBezTo>
                  <a:cubicBezTo>
                    <a:pt x="2252980" y="53340"/>
                    <a:pt x="2252980" y="46990"/>
                    <a:pt x="2249170" y="44450"/>
                  </a:cubicBezTo>
                  <a:cubicBezTo>
                    <a:pt x="2246630" y="43180"/>
                    <a:pt x="2245360" y="41910"/>
                    <a:pt x="2244090" y="39370"/>
                  </a:cubicBezTo>
                  <a:cubicBezTo>
                    <a:pt x="2244090" y="38100"/>
                    <a:pt x="2241550" y="36830"/>
                    <a:pt x="2241550" y="35560"/>
                  </a:cubicBezTo>
                  <a:lnTo>
                    <a:pt x="2237740" y="31750"/>
                  </a:lnTo>
                  <a:cubicBezTo>
                    <a:pt x="2236470" y="29210"/>
                    <a:pt x="2235200" y="25400"/>
                    <a:pt x="2232660" y="24130"/>
                  </a:cubicBezTo>
                  <a:cubicBezTo>
                    <a:pt x="2227580" y="20320"/>
                    <a:pt x="2226310" y="15240"/>
                    <a:pt x="2228850" y="8890"/>
                  </a:cubicBezTo>
                  <a:cubicBezTo>
                    <a:pt x="2225040" y="7620"/>
                    <a:pt x="2222500" y="5080"/>
                    <a:pt x="2218690" y="5080"/>
                  </a:cubicBezTo>
                  <a:cubicBezTo>
                    <a:pt x="2203450" y="6350"/>
                    <a:pt x="2186940" y="8890"/>
                    <a:pt x="2171700" y="10160"/>
                  </a:cubicBezTo>
                  <a:cubicBezTo>
                    <a:pt x="2169160" y="10160"/>
                    <a:pt x="2165350" y="11430"/>
                    <a:pt x="2164080" y="12700"/>
                  </a:cubicBezTo>
                  <a:cubicBezTo>
                    <a:pt x="2153920" y="19050"/>
                    <a:pt x="2143760" y="13970"/>
                    <a:pt x="2133600" y="12700"/>
                  </a:cubicBezTo>
                  <a:cubicBezTo>
                    <a:pt x="2125980" y="12700"/>
                    <a:pt x="2118360" y="8890"/>
                    <a:pt x="2110740" y="7620"/>
                  </a:cubicBezTo>
                  <a:cubicBezTo>
                    <a:pt x="2101850" y="6350"/>
                    <a:pt x="2094230" y="7620"/>
                    <a:pt x="2085340" y="6350"/>
                  </a:cubicBezTo>
                  <a:cubicBezTo>
                    <a:pt x="2084070" y="6350"/>
                    <a:pt x="2082800" y="5080"/>
                    <a:pt x="2081530" y="3810"/>
                  </a:cubicBezTo>
                  <a:cubicBezTo>
                    <a:pt x="2078990" y="0"/>
                    <a:pt x="2073910" y="1270"/>
                    <a:pt x="2071370" y="2540"/>
                  </a:cubicBezTo>
                  <a:cubicBezTo>
                    <a:pt x="2067560" y="5080"/>
                    <a:pt x="2066290" y="8890"/>
                    <a:pt x="2063750" y="12700"/>
                  </a:cubicBezTo>
                  <a:cubicBezTo>
                    <a:pt x="2057400" y="13970"/>
                    <a:pt x="2048510" y="15240"/>
                    <a:pt x="2042160" y="19050"/>
                  </a:cubicBezTo>
                  <a:cubicBezTo>
                    <a:pt x="2037080" y="21590"/>
                    <a:pt x="2034540" y="22860"/>
                    <a:pt x="2030730" y="20320"/>
                  </a:cubicBezTo>
                  <a:lnTo>
                    <a:pt x="2029460" y="21590"/>
                  </a:lnTo>
                  <a:cubicBezTo>
                    <a:pt x="2032000" y="24130"/>
                    <a:pt x="2033270" y="27940"/>
                    <a:pt x="2035810" y="30480"/>
                  </a:cubicBezTo>
                  <a:cubicBezTo>
                    <a:pt x="2032000" y="31750"/>
                    <a:pt x="2026920" y="34290"/>
                    <a:pt x="2024380" y="33020"/>
                  </a:cubicBezTo>
                  <a:cubicBezTo>
                    <a:pt x="2018030" y="31750"/>
                    <a:pt x="2015490" y="34290"/>
                    <a:pt x="2010410" y="36830"/>
                  </a:cubicBezTo>
                  <a:cubicBezTo>
                    <a:pt x="2005330" y="40640"/>
                    <a:pt x="1998980" y="43180"/>
                    <a:pt x="1993900" y="45720"/>
                  </a:cubicBezTo>
                  <a:cubicBezTo>
                    <a:pt x="1992630" y="45720"/>
                    <a:pt x="1991360" y="45720"/>
                    <a:pt x="1990090" y="44450"/>
                  </a:cubicBezTo>
                  <a:cubicBezTo>
                    <a:pt x="1988820" y="44450"/>
                    <a:pt x="1987550" y="43180"/>
                    <a:pt x="1987550" y="43180"/>
                  </a:cubicBezTo>
                  <a:cubicBezTo>
                    <a:pt x="1981200" y="45720"/>
                    <a:pt x="1974850" y="48260"/>
                    <a:pt x="1968500" y="45720"/>
                  </a:cubicBezTo>
                  <a:cubicBezTo>
                    <a:pt x="1967230" y="45720"/>
                    <a:pt x="1967230" y="46990"/>
                    <a:pt x="1965960" y="46990"/>
                  </a:cubicBezTo>
                  <a:cubicBezTo>
                    <a:pt x="1958340" y="49530"/>
                    <a:pt x="1953260" y="58420"/>
                    <a:pt x="1943100" y="58420"/>
                  </a:cubicBezTo>
                  <a:cubicBezTo>
                    <a:pt x="1935480" y="58420"/>
                    <a:pt x="1927860" y="64770"/>
                    <a:pt x="1920240" y="64770"/>
                  </a:cubicBezTo>
                  <a:cubicBezTo>
                    <a:pt x="1911350" y="66040"/>
                    <a:pt x="1903730" y="68580"/>
                    <a:pt x="1896110" y="72390"/>
                  </a:cubicBezTo>
                  <a:cubicBezTo>
                    <a:pt x="1893570" y="73660"/>
                    <a:pt x="1891030" y="73660"/>
                    <a:pt x="1889760" y="73660"/>
                  </a:cubicBezTo>
                  <a:cubicBezTo>
                    <a:pt x="1883410" y="71120"/>
                    <a:pt x="1879600" y="74930"/>
                    <a:pt x="1877060" y="78740"/>
                  </a:cubicBezTo>
                  <a:cubicBezTo>
                    <a:pt x="1870710" y="87630"/>
                    <a:pt x="1860550" y="90170"/>
                    <a:pt x="1851660" y="92710"/>
                  </a:cubicBezTo>
                  <a:cubicBezTo>
                    <a:pt x="1840230" y="95250"/>
                    <a:pt x="1828800" y="96520"/>
                    <a:pt x="1817370" y="97790"/>
                  </a:cubicBezTo>
                  <a:cubicBezTo>
                    <a:pt x="1816100" y="97790"/>
                    <a:pt x="1814830" y="101600"/>
                    <a:pt x="1812290" y="102870"/>
                  </a:cubicBezTo>
                  <a:cubicBezTo>
                    <a:pt x="1811020" y="102870"/>
                    <a:pt x="1809750" y="101600"/>
                    <a:pt x="1809750" y="101600"/>
                  </a:cubicBezTo>
                  <a:cubicBezTo>
                    <a:pt x="1803400" y="109220"/>
                    <a:pt x="1799590" y="120650"/>
                    <a:pt x="1786890" y="119380"/>
                  </a:cubicBezTo>
                  <a:lnTo>
                    <a:pt x="1785620" y="119380"/>
                  </a:lnTo>
                  <a:cubicBezTo>
                    <a:pt x="1775460" y="125730"/>
                    <a:pt x="1765300" y="123190"/>
                    <a:pt x="1756410" y="120650"/>
                  </a:cubicBezTo>
                  <a:cubicBezTo>
                    <a:pt x="1753870" y="120650"/>
                    <a:pt x="1750060" y="118110"/>
                    <a:pt x="1748790" y="115570"/>
                  </a:cubicBezTo>
                  <a:cubicBezTo>
                    <a:pt x="1744980" y="107950"/>
                    <a:pt x="1734820" y="105410"/>
                    <a:pt x="1727200" y="107950"/>
                  </a:cubicBezTo>
                  <a:cubicBezTo>
                    <a:pt x="1720850" y="110490"/>
                    <a:pt x="1714500" y="111760"/>
                    <a:pt x="1708150" y="114300"/>
                  </a:cubicBezTo>
                  <a:cubicBezTo>
                    <a:pt x="1697990" y="116840"/>
                    <a:pt x="1689100" y="118110"/>
                    <a:pt x="1678940" y="113030"/>
                  </a:cubicBezTo>
                  <a:cubicBezTo>
                    <a:pt x="1668780" y="107950"/>
                    <a:pt x="1661160" y="111760"/>
                    <a:pt x="1656080" y="123190"/>
                  </a:cubicBezTo>
                  <a:cubicBezTo>
                    <a:pt x="1652270" y="130810"/>
                    <a:pt x="1642110" y="132080"/>
                    <a:pt x="1635760" y="125730"/>
                  </a:cubicBezTo>
                  <a:cubicBezTo>
                    <a:pt x="1631950" y="121920"/>
                    <a:pt x="1629410" y="123190"/>
                    <a:pt x="1625600" y="125730"/>
                  </a:cubicBezTo>
                  <a:lnTo>
                    <a:pt x="1617980" y="133350"/>
                  </a:lnTo>
                  <a:cubicBezTo>
                    <a:pt x="1616710" y="134620"/>
                    <a:pt x="1614170" y="134620"/>
                    <a:pt x="1612900" y="134620"/>
                  </a:cubicBezTo>
                  <a:lnTo>
                    <a:pt x="1605280" y="134620"/>
                  </a:lnTo>
                  <a:cubicBezTo>
                    <a:pt x="1600200" y="134620"/>
                    <a:pt x="1595120" y="133350"/>
                    <a:pt x="1590040" y="132080"/>
                  </a:cubicBezTo>
                  <a:cubicBezTo>
                    <a:pt x="1583690" y="130810"/>
                    <a:pt x="1578610" y="127000"/>
                    <a:pt x="1572260" y="125730"/>
                  </a:cubicBezTo>
                  <a:cubicBezTo>
                    <a:pt x="1562100" y="124460"/>
                    <a:pt x="1559560" y="115570"/>
                    <a:pt x="1555750" y="109220"/>
                  </a:cubicBezTo>
                  <a:cubicBezTo>
                    <a:pt x="1553210" y="105410"/>
                    <a:pt x="1548130" y="100330"/>
                    <a:pt x="1543050" y="101600"/>
                  </a:cubicBezTo>
                  <a:cubicBezTo>
                    <a:pt x="1537970" y="104140"/>
                    <a:pt x="1532890" y="101600"/>
                    <a:pt x="1529080" y="100330"/>
                  </a:cubicBezTo>
                  <a:cubicBezTo>
                    <a:pt x="1527810" y="100330"/>
                    <a:pt x="1525270" y="99060"/>
                    <a:pt x="1524000" y="99060"/>
                  </a:cubicBezTo>
                  <a:cubicBezTo>
                    <a:pt x="1515110" y="96520"/>
                    <a:pt x="1508760" y="101600"/>
                    <a:pt x="1502410" y="107950"/>
                  </a:cubicBezTo>
                  <a:lnTo>
                    <a:pt x="1497330" y="113030"/>
                  </a:lnTo>
                  <a:cubicBezTo>
                    <a:pt x="1496060" y="114300"/>
                    <a:pt x="1496060" y="116840"/>
                    <a:pt x="1494790" y="118110"/>
                  </a:cubicBezTo>
                  <a:cubicBezTo>
                    <a:pt x="1487170" y="124460"/>
                    <a:pt x="1479550" y="121920"/>
                    <a:pt x="1470660" y="118110"/>
                  </a:cubicBezTo>
                  <a:cubicBezTo>
                    <a:pt x="1463040" y="114300"/>
                    <a:pt x="1454150" y="118110"/>
                    <a:pt x="1451610" y="125730"/>
                  </a:cubicBezTo>
                  <a:cubicBezTo>
                    <a:pt x="1450340" y="130810"/>
                    <a:pt x="1449070" y="134620"/>
                    <a:pt x="1442720" y="137160"/>
                  </a:cubicBezTo>
                  <a:cubicBezTo>
                    <a:pt x="1436370" y="140970"/>
                    <a:pt x="1428750" y="143510"/>
                    <a:pt x="1427480" y="152400"/>
                  </a:cubicBezTo>
                  <a:cubicBezTo>
                    <a:pt x="1427480" y="153670"/>
                    <a:pt x="1426210" y="154940"/>
                    <a:pt x="1424940" y="154940"/>
                  </a:cubicBezTo>
                  <a:cubicBezTo>
                    <a:pt x="1421130" y="156210"/>
                    <a:pt x="1418590" y="157480"/>
                    <a:pt x="1414780" y="158750"/>
                  </a:cubicBezTo>
                  <a:lnTo>
                    <a:pt x="1403350" y="158750"/>
                  </a:lnTo>
                  <a:cubicBezTo>
                    <a:pt x="1395730" y="157480"/>
                    <a:pt x="1388110" y="154940"/>
                    <a:pt x="1380490" y="153670"/>
                  </a:cubicBezTo>
                  <a:cubicBezTo>
                    <a:pt x="1371600" y="152400"/>
                    <a:pt x="1363980" y="157480"/>
                    <a:pt x="1355090" y="158750"/>
                  </a:cubicBezTo>
                  <a:lnTo>
                    <a:pt x="1353820" y="160020"/>
                  </a:lnTo>
                  <a:cubicBezTo>
                    <a:pt x="1351280" y="163830"/>
                    <a:pt x="1347470" y="162560"/>
                    <a:pt x="1344930" y="160020"/>
                  </a:cubicBezTo>
                  <a:cubicBezTo>
                    <a:pt x="1339850" y="154940"/>
                    <a:pt x="1330960" y="153670"/>
                    <a:pt x="1324610" y="156210"/>
                  </a:cubicBezTo>
                  <a:cubicBezTo>
                    <a:pt x="1316990" y="160020"/>
                    <a:pt x="1309370" y="162560"/>
                    <a:pt x="1301750" y="165100"/>
                  </a:cubicBezTo>
                  <a:cubicBezTo>
                    <a:pt x="1299210" y="165100"/>
                    <a:pt x="1296670" y="163830"/>
                    <a:pt x="1295400" y="163830"/>
                  </a:cubicBezTo>
                  <a:cubicBezTo>
                    <a:pt x="1292860" y="163830"/>
                    <a:pt x="1289050" y="162560"/>
                    <a:pt x="1287780" y="163830"/>
                  </a:cubicBezTo>
                  <a:cubicBezTo>
                    <a:pt x="1277620" y="171450"/>
                    <a:pt x="1267460" y="168910"/>
                    <a:pt x="1258570" y="163830"/>
                  </a:cubicBezTo>
                  <a:cubicBezTo>
                    <a:pt x="1253490" y="161290"/>
                    <a:pt x="1245870" y="158750"/>
                    <a:pt x="1243330" y="151130"/>
                  </a:cubicBezTo>
                  <a:cubicBezTo>
                    <a:pt x="1242060" y="146050"/>
                    <a:pt x="1236980" y="140970"/>
                    <a:pt x="1233170" y="137160"/>
                  </a:cubicBezTo>
                  <a:cubicBezTo>
                    <a:pt x="1226820" y="130810"/>
                    <a:pt x="1220470" y="121920"/>
                    <a:pt x="1209040" y="121920"/>
                  </a:cubicBezTo>
                  <a:cubicBezTo>
                    <a:pt x="1206500" y="121920"/>
                    <a:pt x="1203960" y="116840"/>
                    <a:pt x="1202690" y="118110"/>
                  </a:cubicBezTo>
                  <a:cubicBezTo>
                    <a:pt x="1197610" y="119380"/>
                    <a:pt x="1197610" y="116840"/>
                    <a:pt x="1195070" y="114300"/>
                  </a:cubicBezTo>
                  <a:cubicBezTo>
                    <a:pt x="1192530" y="111760"/>
                    <a:pt x="1188720" y="109220"/>
                    <a:pt x="1186180" y="105410"/>
                  </a:cubicBezTo>
                  <a:cubicBezTo>
                    <a:pt x="1182370" y="100330"/>
                    <a:pt x="1178560" y="93980"/>
                    <a:pt x="1174750" y="88900"/>
                  </a:cubicBezTo>
                  <a:cubicBezTo>
                    <a:pt x="1170940" y="83820"/>
                    <a:pt x="1168400" y="77470"/>
                    <a:pt x="1164590" y="72390"/>
                  </a:cubicBezTo>
                  <a:cubicBezTo>
                    <a:pt x="1163320" y="71120"/>
                    <a:pt x="1159510" y="69850"/>
                    <a:pt x="1158240" y="71120"/>
                  </a:cubicBezTo>
                  <a:lnTo>
                    <a:pt x="1143000" y="78740"/>
                  </a:lnTo>
                  <a:cubicBezTo>
                    <a:pt x="1140460" y="80010"/>
                    <a:pt x="1139190" y="82550"/>
                    <a:pt x="1137920" y="85090"/>
                  </a:cubicBezTo>
                  <a:lnTo>
                    <a:pt x="1136650" y="83820"/>
                  </a:lnTo>
                  <a:cubicBezTo>
                    <a:pt x="1137920" y="80010"/>
                    <a:pt x="1139190" y="76200"/>
                    <a:pt x="1140460" y="74930"/>
                  </a:cubicBezTo>
                  <a:lnTo>
                    <a:pt x="1125220" y="71120"/>
                  </a:lnTo>
                  <a:cubicBezTo>
                    <a:pt x="1121410" y="69850"/>
                    <a:pt x="1115060" y="69850"/>
                    <a:pt x="1112520" y="69850"/>
                  </a:cubicBezTo>
                  <a:lnTo>
                    <a:pt x="1092200" y="69850"/>
                  </a:lnTo>
                  <a:cubicBezTo>
                    <a:pt x="1084580" y="69850"/>
                    <a:pt x="1078230" y="68580"/>
                    <a:pt x="1070610" y="69850"/>
                  </a:cubicBezTo>
                  <a:cubicBezTo>
                    <a:pt x="1065530" y="71120"/>
                    <a:pt x="1061720" y="68580"/>
                    <a:pt x="1057910" y="66040"/>
                  </a:cubicBezTo>
                  <a:cubicBezTo>
                    <a:pt x="1047750" y="58420"/>
                    <a:pt x="1037590" y="49530"/>
                    <a:pt x="1023620" y="53340"/>
                  </a:cubicBezTo>
                  <a:cubicBezTo>
                    <a:pt x="1022350" y="53340"/>
                    <a:pt x="1019810" y="52070"/>
                    <a:pt x="1018540" y="50800"/>
                  </a:cubicBezTo>
                  <a:cubicBezTo>
                    <a:pt x="1014730" y="49530"/>
                    <a:pt x="1012190" y="46990"/>
                    <a:pt x="1007110" y="44450"/>
                  </a:cubicBezTo>
                  <a:cubicBezTo>
                    <a:pt x="1007110" y="48260"/>
                    <a:pt x="1007110" y="49530"/>
                    <a:pt x="1008380" y="52070"/>
                  </a:cubicBezTo>
                  <a:cubicBezTo>
                    <a:pt x="1005840" y="54610"/>
                    <a:pt x="1004570" y="53340"/>
                    <a:pt x="1003300" y="52070"/>
                  </a:cubicBezTo>
                  <a:cubicBezTo>
                    <a:pt x="1002030" y="53340"/>
                    <a:pt x="1000760" y="55880"/>
                    <a:pt x="999490" y="55880"/>
                  </a:cubicBezTo>
                  <a:cubicBezTo>
                    <a:pt x="993140" y="58420"/>
                    <a:pt x="986790" y="59690"/>
                    <a:pt x="980440" y="62230"/>
                  </a:cubicBezTo>
                  <a:cubicBezTo>
                    <a:pt x="977900" y="63500"/>
                    <a:pt x="975360" y="64770"/>
                    <a:pt x="974090" y="66040"/>
                  </a:cubicBezTo>
                  <a:cubicBezTo>
                    <a:pt x="969010" y="69850"/>
                    <a:pt x="965200" y="76200"/>
                    <a:pt x="956310" y="74930"/>
                  </a:cubicBezTo>
                  <a:cubicBezTo>
                    <a:pt x="955040" y="74930"/>
                    <a:pt x="952500" y="77470"/>
                    <a:pt x="949960" y="77470"/>
                  </a:cubicBezTo>
                  <a:cubicBezTo>
                    <a:pt x="947420" y="78740"/>
                    <a:pt x="943610" y="78740"/>
                    <a:pt x="941070" y="80010"/>
                  </a:cubicBezTo>
                  <a:lnTo>
                    <a:pt x="938530" y="80010"/>
                  </a:lnTo>
                  <a:cubicBezTo>
                    <a:pt x="930910" y="82550"/>
                    <a:pt x="924560" y="85090"/>
                    <a:pt x="916940" y="86360"/>
                  </a:cubicBezTo>
                  <a:lnTo>
                    <a:pt x="911860" y="86360"/>
                  </a:lnTo>
                  <a:cubicBezTo>
                    <a:pt x="905510" y="86360"/>
                    <a:pt x="900430" y="85090"/>
                    <a:pt x="894080" y="85090"/>
                  </a:cubicBezTo>
                  <a:cubicBezTo>
                    <a:pt x="887730" y="85090"/>
                    <a:pt x="881380" y="87630"/>
                    <a:pt x="875030" y="87630"/>
                  </a:cubicBezTo>
                  <a:cubicBezTo>
                    <a:pt x="867410" y="87630"/>
                    <a:pt x="858520" y="87630"/>
                    <a:pt x="852170" y="82550"/>
                  </a:cubicBezTo>
                  <a:cubicBezTo>
                    <a:pt x="850900" y="81280"/>
                    <a:pt x="847090" y="81280"/>
                    <a:pt x="844550" y="82550"/>
                  </a:cubicBezTo>
                  <a:cubicBezTo>
                    <a:pt x="835660" y="83820"/>
                    <a:pt x="826770" y="85090"/>
                    <a:pt x="819150" y="87630"/>
                  </a:cubicBezTo>
                  <a:cubicBezTo>
                    <a:pt x="811530" y="90170"/>
                    <a:pt x="807720" y="87630"/>
                    <a:pt x="805180" y="81280"/>
                  </a:cubicBezTo>
                  <a:cubicBezTo>
                    <a:pt x="803910" y="78740"/>
                    <a:pt x="801370" y="76200"/>
                    <a:pt x="798830" y="73660"/>
                  </a:cubicBezTo>
                  <a:cubicBezTo>
                    <a:pt x="795020" y="71120"/>
                    <a:pt x="791210" y="67310"/>
                    <a:pt x="787400" y="67310"/>
                  </a:cubicBezTo>
                  <a:cubicBezTo>
                    <a:pt x="778510" y="67310"/>
                    <a:pt x="773430" y="62230"/>
                    <a:pt x="767080" y="58420"/>
                  </a:cubicBezTo>
                  <a:cubicBezTo>
                    <a:pt x="756920" y="52070"/>
                    <a:pt x="748030" y="44450"/>
                    <a:pt x="735330" y="45720"/>
                  </a:cubicBezTo>
                  <a:lnTo>
                    <a:pt x="735330" y="39370"/>
                  </a:lnTo>
                  <a:cubicBezTo>
                    <a:pt x="737870" y="39370"/>
                    <a:pt x="740410" y="39370"/>
                    <a:pt x="742950" y="38100"/>
                  </a:cubicBezTo>
                  <a:cubicBezTo>
                    <a:pt x="739140" y="35560"/>
                    <a:pt x="739140" y="31750"/>
                    <a:pt x="736600" y="29210"/>
                  </a:cubicBezTo>
                  <a:cubicBezTo>
                    <a:pt x="731520" y="25400"/>
                    <a:pt x="726440" y="24130"/>
                    <a:pt x="721360" y="21590"/>
                  </a:cubicBezTo>
                  <a:cubicBezTo>
                    <a:pt x="717550" y="20320"/>
                    <a:pt x="712470" y="20320"/>
                    <a:pt x="715010" y="26670"/>
                  </a:cubicBezTo>
                  <a:cubicBezTo>
                    <a:pt x="708660" y="27940"/>
                    <a:pt x="703580" y="27940"/>
                    <a:pt x="701040" y="30480"/>
                  </a:cubicBezTo>
                  <a:cubicBezTo>
                    <a:pt x="695960" y="34290"/>
                    <a:pt x="690880" y="31750"/>
                    <a:pt x="687070" y="29210"/>
                  </a:cubicBezTo>
                  <a:cubicBezTo>
                    <a:pt x="684530" y="27940"/>
                    <a:pt x="681990" y="26670"/>
                    <a:pt x="679450" y="27940"/>
                  </a:cubicBezTo>
                  <a:cubicBezTo>
                    <a:pt x="664210" y="35560"/>
                    <a:pt x="648970" y="31750"/>
                    <a:pt x="633730" y="31750"/>
                  </a:cubicBezTo>
                  <a:cubicBezTo>
                    <a:pt x="631190" y="31750"/>
                    <a:pt x="628650" y="30480"/>
                    <a:pt x="624840" y="30480"/>
                  </a:cubicBezTo>
                  <a:cubicBezTo>
                    <a:pt x="619760" y="29210"/>
                    <a:pt x="615950" y="26670"/>
                    <a:pt x="610870" y="25400"/>
                  </a:cubicBezTo>
                  <a:cubicBezTo>
                    <a:pt x="605790" y="24130"/>
                    <a:pt x="599440" y="22860"/>
                    <a:pt x="594360" y="21590"/>
                  </a:cubicBezTo>
                  <a:lnTo>
                    <a:pt x="590550" y="21590"/>
                  </a:lnTo>
                  <a:cubicBezTo>
                    <a:pt x="581660" y="21590"/>
                    <a:pt x="572770" y="22860"/>
                    <a:pt x="565150" y="22860"/>
                  </a:cubicBezTo>
                  <a:cubicBezTo>
                    <a:pt x="558800" y="22860"/>
                    <a:pt x="552450" y="20320"/>
                    <a:pt x="544830" y="19050"/>
                  </a:cubicBezTo>
                  <a:cubicBezTo>
                    <a:pt x="543560" y="8890"/>
                    <a:pt x="533400" y="11430"/>
                    <a:pt x="527050" y="6350"/>
                  </a:cubicBezTo>
                  <a:cubicBezTo>
                    <a:pt x="525780" y="5080"/>
                    <a:pt x="523240" y="6350"/>
                    <a:pt x="521970" y="6350"/>
                  </a:cubicBezTo>
                  <a:cubicBezTo>
                    <a:pt x="514350" y="5080"/>
                    <a:pt x="509270" y="8890"/>
                    <a:pt x="506730" y="15240"/>
                  </a:cubicBezTo>
                  <a:cubicBezTo>
                    <a:pt x="502920" y="21590"/>
                    <a:pt x="492760" y="24130"/>
                    <a:pt x="496570" y="34290"/>
                  </a:cubicBezTo>
                  <a:cubicBezTo>
                    <a:pt x="497840" y="35560"/>
                    <a:pt x="500380" y="36830"/>
                    <a:pt x="501650" y="39370"/>
                  </a:cubicBezTo>
                  <a:cubicBezTo>
                    <a:pt x="501650" y="43180"/>
                    <a:pt x="500380" y="45720"/>
                    <a:pt x="496570" y="44450"/>
                  </a:cubicBezTo>
                  <a:cubicBezTo>
                    <a:pt x="495300" y="44450"/>
                    <a:pt x="494030" y="46990"/>
                    <a:pt x="492760" y="48260"/>
                  </a:cubicBezTo>
                  <a:cubicBezTo>
                    <a:pt x="491490" y="49530"/>
                    <a:pt x="491490" y="52070"/>
                    <a:pt x="490220" y="52070"/>
                  </a:cubicBezTo>
                  <a:cubicBezTo>
                    <a:pt x="482600" y="54610"/>
                    <a:pt x="477520" y="60960"/>
                    <a:pt x="468630" y="59690"/>
                  </a:cubicBezTo>
                  <a:lnTo>
                    <a:pt x="466090" y="59690"/>
                  </a:lnTo>
                  <a:cubicBezTo>
                    <a:pt x="458470" y="66040"/>
                    <a:pt x="450850" y="64770"/>
                    <a:pt x="441960" y="63500"/>
                  </a:cubicBezTo>
                  <a:cubicBezTo>
                    <a:pt x="438150" y="62230"/>
                    <a:pt x="433070" y="63500"/>
                    <a:pt x="427990" y="63500"/>
                  </a:cubicBezTo>
                  <a:cubicBezTo>
                    <a:pt x="424180" y="63500"/>
                    <a:pt x="420370" y="63500"/>
                    <a:pt x="416560" y="60960"/>
                  </a:cubicBezTo>
                  <a:cubicBezTo>
                    <a:pt x="411480" y="58420"/>
                    <a:pt x="406400" y="54610"/>
                    <a:pt x="401320" y="52070"/>
                  </a:cubicBezTo>
                  <a:cubicBezTo>
                    <a:pt x="396240" y="49530"/>
                    <a:pt x="389890" y="49530"/>
                    <a:pt x="389890" y="40640"/>
                  </a:cubicBezTo>
                  <a:cubicBezTo>
                    <a:pt x="389890" y="39370"/>
                    <a:pt x="387350" y="38100"/>
                    <a:pt x="387350" y="36830"/>
                  </a:cubicBezTo>
                  <a:cubicBezTo>
                    <a:pt x="378460" y="44450"/>
                    <a:pt x="370840" y="50800"/>
                    <a:pt x="363220" y="57150"/>
                  </a:cubicBezTo>
                  <a:cubicBezTo>
                    <a:pt x="359410" y="60960"/>
                    <a:pt x="354330" y="66040"/>
                    <a:pt x="356870" y="72390"/>
                  </a:cubicBezTo>
                  <a:cubicBezTo>
                    <a:pt x="356870" y="73660"/>
                    <a:pt x="355600" y="74930"/>
                    <a:pt x="355600" y="76200"/>
                  </a:cubicBezTo>
                  <a:cubicBezTo>
                    <a:pt x="354330" y="78740"/>
                    <a:pt x="353060" y="81280"/>
                    <a:pt x="350520" y="82550"/>
                  </a:cubicBezTo>
                  <a:cubicBezTo>
                    <a:pt x="347980" y="86360"/>
                    <a:pt x="345440" y="90170"/>
                    <a:pt x="342900" y="95250"/>
                  </a:cubicBezTo>
                  <a:lnTo>
                    <a:pt x="335280" y="102870"/>
                  </a:lnTo>
                  <a:cubicBezTo>
                    <a:pt x="332740" y="106680"/>
                    <a:pt x="330200" y="110490"/>
                    <a:pt x="326390" y="113030"/>
                  </a:cubicBezTo>
                  <a:cubicBezTo>
                    <a:pt x="317500" y="120650"/>
                    <a:pt x="308610" y="128270"/>
                    <a:pt x="298450" y="135890"/>
                  </a:cubicBezTo>
                  <a:cubicBezTo>
                    <a:pt x="293370" y="140970"/>
                    <a:pt x="287020" y="144780"/>
                    <a:pt x="281940" y="149860"/>
                  </a:cubicBezTo>
                  <a:cubicBezTo>
                    <a:pt x="273050" y="157480"/>
                    <a:pt x="262890" y="163830"/>
                    <a:pt x="257810" y="175260"/>
                  </a:cubicBezTo>
                  <a:cubicBezTo>
                    <a:pt x="257810" y="176530"/>
                    <a:pt x="255270" y="177800"/>
                    <a:pt x="254000" y="179070"/>
                  </a:cubicBezTo>
                  <a:cubicBezTo>
                    <a:pt x="247650" y="184150"/>
                    <a:pt x="237490" y="184150"/>
                    <a:pt x="237490" y="194310"/>
                  </a:cubicBezTo>
                  <a:cubicBezTo>
                    <a:pt x="227330" y="194310"/>
                    <a:pt x="222250" y="201930"/>
                    <a:pt x="217170" y="208280"/>
                  </a:cubicBezTo>
                  <a:cubicBezTo>
                    <a:pt x="213360" y="213360"/>
                    <a:pt x="209550" y="219710"/>
                    <a:pt x="204470" y="223520"/>
                  </a:cubicBezTo>
                  <a:cubicBezTo>
                    <a:pt x="199390" y="226060"/>
                    <a:pt x="193040" y="224790"/>
                    <a:pt x="186690" y="224790"/>
                  </a:cubicBezTo>
                  <a:cubicBezTo>
                    <a:pt x="184150" y="224790"/>
                    <a:pt x="181610" y="224790"/>
                    <a:pt x="181610" y="226060"/>
                  </a:cubicBezTo>
                  <a:cubicBezTo>
                    <a:pt x="176530" y="231140"/>
                    <a:pt x="170180" y="234950"/>
                    <a:pt x="166370" y="241300"/>
                  </a:cubicBezTo>
                  <a:cubicBezTo>
                    <a:pt x="162560" y="247650"/>
                    <a:pt x="158750" y="251460"/>
                    <a:pt x="152400" y="252730"/>
                  </a:cubicBezTo>
                  <a:cubicBezTo>
                    <a:pt x="146050" y="254000"/>
                    <a:pt x="139700" y="260350"/>
                    <a:pt x="130810" y="256540"/>
                  </a:cubicBezTo>
                  <a:cubicBezTo>
                    <a:pt x="123190" y="254000"/>
                    <a:pt x="114300" y="256540"/>
                    <a:pt x="109220" y="251460"/>
                  </a:cubicBezTo>
                  <a:cubicBezTo>
                    <a:pt x="99060" y="252730"/>
                    <a:pt x="91440" y="255270"/>
                    <a:pt x="82550" y="256540"/>
                  </a:cubicBezTo>
                  <a:cubicBezTo>
                    <a:pt x="72390" y="259080"/>
                    <a:pt x="60960" y="257810"/>
                    <a:pt x="52070" y="265430"/>
                  </a:cubicBezTo>
                  <a:cubicBezTo>
                    <a:pt x="44450" y="271780"/>
                    <a:pt x="38100" y="278130"/>
                    <a:pt x="26670" y="276860"/>
                  </a:cubicBezTo>
                  <a:cubicBezTo>
                    <a:pt x="27940" y="284480"/>
                    <a:pt x="29210" y="290830"/>
                    <a:pt x="30480" y="298450"/>
                  </a:cubicBezTo>
                  <a:cubicBezTo>
                    <a:pt x="33020" y="318770"/>
                    <a:pt x="35560" y="339090"/>
                    <a:pt x="36830" y="359410"/>
                  </a:cubicBezTo>
                  <a:cubicBezTo>
                    <a:pt x="40640" y="384810"/>
                    <a:pt x="41910" y="408940"/>
                    <a:pt x="39370" y="433070"/>
                  </a:cubicBezTo>
                  <a:cubicBezTo>
                    <a:pt x="36830" y="467360"/>
                    <a:pt x="25400" y="1640840"/>
                    <a:pt x="13970" y="1672590"/>
                  </a:cubicBezTo>
                  <a:lnTo>
                    <a:pt x="2540" y="1699260"/>
                  </a:lnTo>
                  <a:cubicBezTo>
                    <a:pt x="0" y="1705610"/>
                    <a:pt x="3810" y="1709420"/>
                    <a:pt x="10160" y="1710690"/>
                  </a:cubicBezTo>
                  <a:cubicBezTo>
                    <a:pt x="17780" y="1711960"/>
                    <a:pt x="20320" y="1717040"/>
                    <a:pt x="22860" y="1723390"/>
                  </a:cubicBezTo>
                  <a:cubicBezTo>
                    <a:pt x="25400" y="1733550"/>
                    <a:pt x="21590" y="1743710"/>
                    <a:pt x="26670" y="1753870"/>
                  </a:cubicBezTo>
                  <a:cubicBezTo>
                    <a:pt x="29210" y="1758950"/>
                    <a:pt x="26670" y="1767840"/>
                    <a:pt x="25400" y="1775460"/>
                  </a:cubicBezTo>
                  <a:cubicBezTo>
                    <a:pt x="24130" y="1785620"/>
                    <a:pt x="26670" y="1795780"/>
                    <a:pt x="30480" y="1804670"/>
                  </a:cubicBezTo>
                  <a:cubicBezTo>
                    <a:pt x="39370" y="1819910"/>
                    <a:pt x="40640" y="1837690"/>
                    <a:pt x="40640" y="1854200"/>
                  </a:cubicBezTo>
                  <a:cubicBezTo>
                    <a:pt x="40640" y="1858010"/>
                    <a:pt x="41910" y="1861820"/>
                    <a:pt x="43180" y="1864360"/>
                  </a:cubicBezTo>
                  <a:cubicBezTo>
                    <a:pt x="45720" y="1866900"/>
                    <a:pt x="50800" y="1869440"/>
                    <a:pt x="55880" y="1870710"/>
                  </a:cubicBezTo>
                  <a:lnTo>
                    <a:pt x="86360" y="1885950"/>
                  </a:lnTo>
                  <a:cubicBezTo>
                    <a:pt x="100330" y="1893570"/>
                    <a:pt x="111760" y="1892300"/>
                    <a:pt x="124460" y="1883410"/>
                  </a:cubicBezTo>
                  <a:cubicBezTo>
                    <a:pt x="125730" y="1882140"/>
                    <a:pt x="129540" y="1880870"/>
                    <a:pt x="130810" y="1880870"/>
                  </a:cubicBezTo>
                  <a:cubicBezTo>
                    <a:pt x="139700" y="1882140"/>
                    <a:pt x="148590" y="1882140"/>
                    <a:pt x="156210" y="1889760"/>
                  </a:cubicBezTo>
                  <a:cubicBezTo>
                    <a:pt x="165100" y="1897380"/>
                    <a:pt x="177800" y="1902460"/>
                    <a:pt x="187960" y="1908810"/>
                  </a:cubicBezTo>
                  <a:cubicBezTo>
                    <a:pt x="194310" y="1912620"/>
                    <a:pt x="201930" y="1917700"/>
                    <a:pt x="205740" y="1922780"/>
                  </a:cubicBezTo>
                  <a:cubicBezTo>
                    <a:pt x="208280" y="1925320"/>
                    <a:pt x="210820" y="1927860"/>
                    <a:pt x="213360" y="1929130"/>
                  </a:cubicBezTo>
                  <a:cubicBezTo>
                    <a:pt x="227330" y="1934210"/>
                    <a:pt x="234950" y="1946910"/>
                    <a:pt x="243840" y="1957070"/>
                  </a:cubicBezTo>
                  <a:cubicBezTo>
                    <a:pt x="251460" y="1965960"/>
                    <a:pt x="261620" y="1971040"/>
                    <a:pt x="273050" y="1972310"/>
                  </a:cubicBezTo>
                  <a:cubicBezTo>
                    <a:pt x="285750" y="1974850"/>
                    <a:pt x="298450" y="1976120"/>
                    <a:pt x="311150" y="1978660"/>
                  </a:cubicBezTo>
                  <a:cubicBezTo>
                    <a:pt x="316230" y="1979930"/>
                    <a:pt x="322580" y="1981200"/>
                    <a:pt x="327660" y="1983740"/>
                  </a:cubicBezTo>
                  <a:cubicBezTo>
                    <a:pt x="334010" y="1986280"/>
                    <a:pt x="340360" y="1986280"/>
                    <a:pt x="345440" y="1990090"/>
                  </a:cubicBezTo>
                  <a:cubicBezTo>
                    <a:pt x="353060" y="1996440"/>
                    <a:pt x="360680" y="2000250"/>
                    <a:pt x="370840" y="1997710"/>
                  </a:cubicBezTo>
                  <a:cubicBezTo>
                    <a:pt x="374650" y="1996440"/>
                    <a:pt x="379730" y="1998980"/>
                    <a:pt x="383540" y="2000250"/>
                  </a:cubicBezTo>
                  <a:cubicBezTo>
                    <a:pt x="384810" y="2000250"/>
                    <a:pt x="386080" y="2001520"/>
                    <a:pt x="387350" y="2001520"/>
                  </a:cubicBezTo>
                  <a:cubicBezTo>
                    <a:pt x="401320" y="2002790"/>
                    <a:pt x="414020" y="2000250"/>
                    <a:pt x="426720" y="1997710"/>
                  </a:cubicBezTo>
                  <a:cubicBezTo>
                    <a:pt x="431800" y="1996440"/>
                    <a:pt x="436880" y="1995170"/>
                    <a:pt x="441960" y="1992630"/>
                  </a:cubicBezTo>
                  <a:cubicBezTo>
                    <a:pt x="455930" y="1986280"/>
                    <a:pt x="469900" y="1979930"/>
                    <a:pt x="482600" y="1972310"/>
                  </a:cubicBezTo>
                  <a:cubicBezTo>
                    <a:pt x="491490" y="1967230"/>
                    <a:pt x="500380" y="1962150"/>
                    <a:pt x="510540" y="1967230"/>
                  </a:cubicBezTo>
                  <a:lnTo>
                    <a:pt x="515620" y="1967230"/>
                  </a:lnTo>
                  <a:cubicBezTo>
                    <a:pt x="524510" y="1967230"/>
                    <a:pt x="533400" y="1965960"/>
                    <a:pt x="541020" y="1964690"/>
                  </a:cubicBezTo>
                  <a:cubicBezTo>
                    <a:pt x="542290" y="1964690"/>
                    <a:pt x="544830" y="1964690"/>
                    <a:pt x="544830" y="1963420"/>
                  </a:cubicBezTo>
                  <a:cubicBezTo>
                    <a:pt x="548640" y="1958340"/>
                    <a:pt x="554990" y="1958340"/>
                    <a:pt x="561340" y="1957070"/>
                  </a:cubicBezTo>
                  <a:cubicBezTo>
                    <a:pt x="571500" y="1955800"/>
                    <a:pt x="581660" y="1955800"/>
                    <a:pt x="589280" y="1949450"/>
                  </a:cubicBezTo>
                  <a:cubicBezTo>
                    <a:pt x="596900" y="1944370"/>
                    <a:pt x="604520" y="1943100"/>
                    <a:pt x="613410" y="1941830"/>
                  </a:cubicBezTo>
                  <a:cubicBezTo>
                    <a:pt x="614680" y="1941830"/>
                    <a:pt x="617220" y="1940560"/>
                    <a:pt x="618490" y="1940560"/>
                  </a:cubicBezTo>
                  <a:cubicBezTo>
                    <a:pt x="624840" y="1939290"/>
                    <a:pt x="631190" y="1935480"/>
                    <a:pt x="636270" y="1936750"/>
                  </a:cubicBezTo>
                  <a:cubicBezTo>
                    <a:pt x="647700" y="1939290"/>
                    <a:pt x="652780" y="1935480"/>
                    <a:pt x="660400" y="1925320"/>
                  </a:cubicBezTo>
                  <a:cubicBezTo>
                    <a:pt x="661670" y="1922780"/>
                    <a:pt x="665480" y="1921510"/>
                    <a:pt x="668020" y="1920240"/>
                  </a:cubicBezTo>
                  <a:cubicBezTo>
                    <a:pt x="674370" y="1918970"/>
                    <a:pt x="680720" y="1920240"/>
                    <a:pt x="687070" y="1918970"/>
                  </a:cubicBezTo>
                  <a:cubicBezTo>
                    <a:pt x="690880" y="1918970"/>
                    <a:pt x="694690" y="1915160"/>
                    <a:pt x="697230" y="1915160"/>
                  </a:cubicBezTo>
                  <a:cubicBezTo>
                    <a:pt x="707390" y="1916430"/>
                    <a:pt x="718820" y="1912620"/>
                    <a:pt x="727710" y="1918970"/>
                  </a:cubicBezTo>
                  <a:cubicBezTo>
                    <a:pt x="728980" y="1920240"/>
                    <a:pt x="731520" y="1920240"/>
                    <a:pt x="734060" y="1920240"/>
                  </a:cubicBezTo>
                  <a:cubicBezTo>
                    <a:pt x="750570" y="1921510"/>
                    <a:pt x="764540" y="1926590"/>
                    <a:pt x="775970" y="1936750"/>
                  </a:cubicBezTo>
                  <a:cubicBezTo>
                    <a:pt x="779780" y="1940560"/>
                    <a:pt x="784860" y="1943100"/>
                    <a:pt x="788670" y="1945640"/>
                  </a:cubicBezTo>
                  <a:cubicBezTo>
                    <a:pt x="792480" y="1948180"/>
                    <a:pt x="797560" y="1948180"/>
                    <a:pt x="801370" y="1949450"/>
                  </a:cubicBezTo>
                  <a:cubicBezTo>
                    <a:pt x="805180" y="1950720"/>
                    <a:pt x="807720" y="1951990"/>
                    <a:pt x="811530" y="1951990"/>
                  </a:cubicBezTo>
                  <a:cubicBezTo>
                    <a:pt x="817880" y="1951990"/>
                    <a:pt x="822960" y="1954530"/>
                    <a:pt x="826770" y="1959610"/>
                  </a:cubicBezTo>
                  <a:cubicBezTo>
                    <a:pt x="828040" y="1960880"/>
                    <a:pt x="829310" y="1962150"/>
                    <a:pt x="830580" y="1964690"/>
                  </a:cubicBezTo>
                  <a:cubicBezTo>
                    <a:pt x="829310" y="1968500"/>
                    <a:pt x="836930" y="1978660"/>
                    <a:pt x="842010" y="1978660"/>
                  </a:cubicBezTo>
                  <a:cubicBezTo>
                    <a:pt x="850900" y="1978660"/>
                    <a:pt x="859790" y="1981200"/>
                    <a:pt x="867410" y="1987550"/>
                  </a:cubicBezTo>
                  <a:cubicBezTo>
                    <a:pt x="868680" y="1988820"/>
                    <a:pt x="871220" y="1988820"/>
                    <a:pt x="873760" y="1987550"/>
                  </a:cubicBezTo>
                  <a:cubicBezTo>
                    <a:pt x="877570" y="1986280"/>
                    <a:pt x="880110" y="1986280"/>
                    <a:pt x="882650" y="1990090"/>
                  </a:cubicBezTo>
                  <a:cubicBezTo>
                    <a:pt x="883920" y="1991360"/>
                    <a:pt x="889000" y="1991360"/>
                    <a:pt x="891540" y="1991360"/>
                  </a:cubicBezTo>
                  <a:cubicBezTo>
                    <a:pt x="897890" y="1991360"/>
                    <a:pt x="905510" y="1990090"/>
                    <a:pt x="911860" y="1991360"/>
                  </a:cubicBezTo>
                  <a:cubicBezTo>
                    <a:pt x="923290" y="1992630"/>
                    <a:pt x="933450" y="1993900"/>
                    <a:pt x="944880" y="1996440"/>
                  </a:cubicBezTo>
                  <a:cubicBezTo>
                    <a:pt x="947420" y="1996440"/>
                    <a:pt x="949960" y="1997710"/>
                    <a:pt x="951230" y="1998980"/>
                  </a:cubicBezTo>
                  <a:cubicBezTo>
                    <a:pt x="953770" y="2005330"/>
                    <a:pt x="960120" y="2005330"/>
                    <a:pt x="963930" y="2006600"/>
                  </a:cubicBezTo>
                  <a:cubicBezTo>
                    <a:pt x="967740" y="2007870"/>
                    <a:pt x="972820" y="2009140"/>
                    <a:pt x="975360" y="2009140"/>
                  </a:cubicBezTo>
                  <a:cubicBezTo>
                    <a:pt x="976630" y="2007870"/>
                    <a:pt x="979170" y="2006600"/>
                    <a:pt x="981710" y="2004060"/>
                  </a:cubicBezTo>
                  <a:cubicBezTo>
                    <a:pt x="976630" y="2004060"/>
                    <a:pt x="974090" y="2005330"/>
                    <a:pt x="971550" y="2005330"/>
                  </a:cubicBezTo>
                  <a:cubicBezTo>
                    <a:pt x="976630" y="1998980"/>
                    <a:pt x="981710" y="1997710"/>
                    <a:pt x="988060" y="2001520"/>
                  </a:cubicBezTo>
                  <a:cubicBezTo>
                    <a:pt x="995680" y="2007870"/>
                    <a:pt x="1002030" y="2007870"/>
                    <a:pt x="1010920" y="2001520"/>
                  </a:cubicBezTo>
                  <a:lnTo>
                    <a:pt x="1018540" y="1997710"/>
                  </a:lnTo>
                  <a:lnTo>
                    <a:pt x="1018540" y="1991360"/>
                  </a:lnTo>
                  <a:cubicBezTo>
                    <a:pt x="1022350" y="1992630"/>
                    <a:pt x="1026160" y="1995170"/>
                    <a:pt x="1028700" y="1995170"/>
                  </a:cubicBezTo>
                  <a:cubicBezTo>
                    <a:pt x="1036320" y="1991360"/>
                    <a:pt x="1043940" y="1987550"/>
                    <a:pt x="1050290" y="1982470"/>
                  </a:cubicBezTo>
                  <a:cubicBezTo>
                    <a:pt x="1057910" y="1977390"/>
                    <a:pt x="1064260" y="1971040"/>
                    <a:pt x="1070610" y="1965960"/>
                  </a:cubicBezTo>
                  <a:cubicBezTo>
                    <a:pt x="1071880" y="1965960"/>
                    <a:pt x="1071880" y="1964690"/>
                    <a:pt x="1073150" y="1964690"/>
                  </a:cubicBezTo>
                  <a:cubicBezTo>
                    <a:pt x="1082040" y="1962150"/>
                    <a:pt x="1089660" y="1960880"/>
                    <a:pt x="1098550" y="1958340"/>
                  </a:cubicBezTo>
                  <a:cubicBezTo>
                    <a:pt x="1103630" y="1957070"/>
                    <a:pt x="1107440" y="1954530"/>
                    <a:pt x="1112520" y="1953260"/>
                  </a:cubicBezTo>
                  <a:cubicBezTo>
                    <a:pt x="1116330" y="1951990"/>
                    <a:pt x="1118870" y="1951990"/>
                    <a:pt x="1122680" y="1950720"/>
                  </a:cubicBezTo>
                  <a:lnTo>
                    <a:pt x="1135380" y="1950720"/>
                  </a:lnTo>
                  <a:cubicBezTo>
                    <a:pt x="1137920" y="1950720"/>
                    <a:pt x="1141730" y="1950720"/>
                    <a:pt x="1144270" y="1949450"/>
                  </a:cubicBezTo>
                  <a:cubicBezTo>
                    <a:pt x="1145540" y="1946910"/>
                    <a:pt x="1148080" y="1943100"/>
                    <a:pt x="1149350" y="1943100"/>
                  </a:cubicBezTo>
                  <a:cubicBezTo>
                    <a:pt x="1153160" y="1943100"/>
                    <a:pt x="1155700" y="1945640"/>
                    <a:pt x="1159510" y="1946910"/>
                  </a:cubicBezTo>
                  <a:cubicBezTo>
                    <a:pt x="1160780" y="1946910"/>
                    <a:pt x="1160780" y="1948180"/>
                    <a:pt x="1160780" y="1949450"/>
                  </a:cubicBezTo>
                  <a:cubicBezTo>
                    <a:pt x="1165860" y="1954530"/>
                    <a:pt x="1169670" y="1960880"/>
                    <a:pt x="1174750" y="1965960"/>
                  </a:cubicBezTo>
                  <a:cubicBezTo>
                    <a:pt x="1181100" y="1972310"/>
                    <a:pt x="1187450" y="1972310"/>
                    <a:pt x="1191260" y="1968500"/>
                  </a:cubicBezTo>
                  <a:cubicBezTo>
                    <a:pt x="1197610" y="1963420"/>
                    <a:pt x="1202690" y="1959610"/>
                    <a:pt x="1211580" y="1962150"/>
                  </a:cubicBezTo>
                  <a:cubicBezTo>
                    <a:pt x="1212850" y="1962150"/>
                    <a:pt x="1215390" y="1963420"/>
                    <a:pt x="1216660" y="1962150"/>
                  </a:cubicBezTo>
                  <a:cubicBezTo>
                    <a:pt x="1223010" y="1959610"/>
                    <a:pt x="1230630" y="1957070"/>
                    <a:pt x="1236980" y="1953260"/>
                  </a:cubicBezTo>
                  <a:cubicBezTo>
                    <a:pt x="1240790" y="1951990"/>
                    <a:pt x="1245870" y="1951990"/>
                    <a:pt x="1247140" y="1949450"/>
                  </a:cubicBezTo>
                  <a:cubicBezTo>
                    <a:pt x="1250950" y="1941830"/>
                    <a:pt x="1257300" y="1938020"/>
                    <a:pt x="1263650" y="1932940"/>
                  </a:cubicBezTo>
                  <a:cubicBezTo>
                    <a:pt x="1267460" y="1929130"/>
                    <a:pt x="1271270" y="1924050"/>
                    <a:pt x="1275080" y="1922780"/>
                  </a:cubicBezTo>
                  <a:cubicBezTo>
                    <a:pt x="1283970" y="1920240"/>
                    <a:pt x="1290320" y="1912620"/>
                    <a:pt x="1297940" y="1907540"/>
                  </a:cubicBezTo>
                  <a:cubicBezTo>
                    <a:pt x="1304290" y="1903730"/>
                    <a:pt x="1308100" y="1896110"/>
                    <a:pt x="1314450" y="1894840"/>
                  </a:cubicBezTo>
                  <a:cubicBezTo>
                    <a:pt x="1324610" y="1892300"/>
                    <a:pt x="1332230" y="1885950"/>
                    <a:pt x="1341120" y="1879600"/>
                  </a:cubicBezTo>
                  <a:cubicBezTo>
                    <a:pt x="1346200" y="1875790"/>
                    <a:pt x="1352550" y="1873250"/>
                    <a:pt x="1358900" y="1874520"/>
                  </a:cubicBezTo>
                  <a:cubicBezTo>
                    <a:pt x="1362710" y="1875790"/>
                    <a:pt x="1367790" y="1874520"/>
                    <a:pt x="1370330" y="1873250"/>
                  </a:cubicBezTo>
                  <a:cubicBezTo>
                    <a:pt x="1375410" y="1870710"/>
                    <a:pt x="1380490" y="1866900"/>
                    <a:pt x="1385570" y="1864360"/>
                  </a:cubicBezTo>
                  <a:cubicBezTo>
                    <a:pt x="1389380" y="1861820"/>
                    <a:pt x="1393190" y="1859280"/>
                    <a:pt x="1397000" y="1859280"/>
                  </a:cubicBezTo>
                  <a:cubicBezTo>
                    <a:pt x="1409700" y="1858010"/>
                    <a:pt x="1419860" y="1855470"/>
                    <a:pt x="1426210" y="1842770"/>
                  </a:cubicBezTo>
                  <a:cubicBezTo>
                    <a:pt x="1428750" y="1837690"/>
                    <a:pt x="1441450" y="1831340"/>
                    <a:pt x="1446530" y="1833880"/>
                  </a:cubicBezTo>
                  <a:cubicBezTo>
                    <a:pt x="1455420" y="1837690"/>
                    <a:pt x="1461770" y="1835150"/>
                    <a:pt x="1466850" y="1827530"/>
                  </a:cubicBezTo>
                  <a:cubicBezTo>
                    <a:pt x="1470660" y="1823720"/>
                    <a:pt x="1475740" y="1824990"/>
                    <a:pt x="1479550" y="1827530"/>
                  </a:cubicBezTo>
                  <a:cubicBezTo>
                    <a:pt x="1482090" y="1830070"/>
                    <a:pt x="1484630" y="1831340"/>
                    <a:pt x="1487170" y="1831340"/>
                  </a:cubicBezTo>
                  <a:cubicBezTo>
                    <a:pt x="1496060" y="1832610"/>
                    <a:pt x="1506220" y="1831340"/>
                    <a:pt x="1515110" y="1832610"/>
                  </a:cubicBezTo>
                  <a:cubicBezTo>
                    <a:pt x="1522730" y="1833880"/>
                    <a:pt x="1530350" y="1831340"/>
                    <a:pt x="1535430" y="1826260"/>
                  </a:cubicBezTo>
                  <a:cubicBezTo>
                    <a:pt x="1540510" y="1821180"/>
                    <a:pt x="1544320" y="1821180"/>
                    <a:pt x="1551940" y="1823720"/>
                  </a:cubicBezTo>
                  <a:cubicBezTo>
                    <a:pt x="1558290" y="1826260"/>
                    <a:pt x="1563370" y="1832610"/>
                    <a:pt x="1572260" y="1831340"/>
                  </a:cubicBezTo>
                  <a:cubicBezTo>
                    <a:pt x="1579880" y="1830070"/>
                    <a:pt x="1588770" y="1833880"/>
                    <a:pt x="1597660" y="1830070"/>
                  </a:cubicBezTo>
                  <a:lnTo>
                    <a:pt x="1602740" y="1830070"/>
                  </a:lnTo>
                  <a:cubicBezTo>
                    <a:pt x="1610360" y="1832610"/>
                    <a:pt x="1617980" y="1833880"/>
                    <a:pt x="1624330" y="1840230"/>
                  </a:cubicBezTo>
                  <a:cubicBezTo>
                    <a:pt x="1631950" y="1846580"/>
                    <a:pt x="1633220" y="1799590"/>
                    <a:pt x="1640840" y="1804670"/>
                  </a:cubicBezTo>
                  <a:cubicBezTo>
                    <a:pt x="1652270" y="1812290"/>
                    <a:pt x="1649730" y="1804670"/>
                    <a:pt x="1661160" y="1811020"/>
                  </a:cubicBezTo>
                  <a:cubicBezTo>
                    <a:pt x="1670050" y="1814830"/>
                    <a:pt x="1666240" y="1800860"/>
                    <a:pt x="1676400" y="1803400"/>
                  </a:cubicBezTo>
                  <a:cubicBezTo>
                    <a:pt x="1677670" y="1803400"/>
                    <a:pt x="1692910" y="1813560"/>
                    <a:pt x="1692910" y="1812290"/>
                  </a:cubicBezTo>
                  <a:cubicBezTo>
                    <a:pt x="1699260" y="1808480"/>
                    <a:pt x="1705610" y="1770380"/>
                    <a:pt x="1711960" y="1771650"/>
                  </a:cubicBezTo>
                  <a:cubicBezTo>
                    <a:pt x="1724660" y="1775460"/>
                    <a:pt x="1736090" y="1772920"/>
                    <a:pt x="1747520" y="1767840"/>
                  </a:cubicBezTo>
                  <a:cubicBezTo>
                    <a:pt x="1753870" y="1765300"/>
                    <a:pt x="1764030" y="1756410"/>
                    <a:pt x="1769110" y="1760220"/>
                  </a:cubicBezTo>
                  <a:cubicBezTo>
                    <a:pt x="1778000" y="1766570"/>
                    <a:pt x="1786890" y="1769110"/>
                    <a:pt x="1797050" y="1770380"/>
                  </a:cubicBezTo>
                  <a:cubicBezTo>
                    <a:pt x="1798320" y="1770380"/>
                    <a:pt x="1799590" y="1771650"/>
                    <a:pt x="1800860" y="1772920"/>
                  </a:cubicBezTo>
                  <a:cubicBezTo>
                    <a:pt x="1804670" y="1778000"/>
                    <a:pt x="1822450" y="1764030"/>
                    <a:pt x="1826260" y="1769110"/>
                  </a:cubicBezTo>
                  <a:cubicBezTo>
                    <a:pt x="1831340" y="1776730"/>
                    <a:pt x="1836420" y="1784350"/>
                    <a:pt x="1841500" y="1790700"/>
                  </a:cubicBezTo>
                  <a:cubicBezTo>
                    <a:pt x="1844040" y="1793240"/>
                    <a:pt x="1847850" y="1794510"/>
                    <a:pt x="1849120" y="1797050"/>
                  </a:cubicBezTo>
                  <a:cubicBezTo>
                    <a:pt x="1850390" y="1803400"/>
                    <a:pt x="1852930" y="1805940"/>
                    <a:pt x="1859280" y="1805940"/>
                  </a:cubicBezTo>
                  <a:cubicBezTo>
                    <a:pt x="1863090" y="1805940"/>
                    <a:pt x="1866900" y="1807210"/>
                    <a:pt x="1869440" y="1809750"/>
                  </a:cubicBezTo>
                  <a:cubicBezTo>
                    <a:pt x="1875790" y="1813560"/>
                    <a:pt x="1880870" y="1817370"/>
                    <a:pt x="1885950" y="1821180"/>
                  </a:cubicBezTo>
                  <a:cubicBezTo>
                    <a:pt x="1892300" y="1824990"/>
                    <a:pt x="1898650" y="1828800"/>
                    <a:pt x="1901190" y="1835150"/>
                  </a:cubicBezTo>
                  <a:cubicBezTo>
                    <a:pt x="1902460" y="1837690"/>
                    <a:pt x="1903730" y="1838960"/>
                    <a:pt x="1905000" y="1840230"/>
                  </a:cubicBezTo>
                  <a:cubicBezTo>
                    <a:pt x="1910080" y="1845310"/>
                    <a:pt x="1915160" y="1849120"/>
                    <a:pt x="1920240" y="1854200"/>
                  </a:cubicBezTo>
                  <a:cubicBezTo>
                    <a:pt x="1927860" y="1860550"/>
                    <a:pt x="1934210" y="1868170"/>
                    <a:pt x="1941830" y="1874520"/>
                  </a:cubicBezTo>
                  <a:cubicBezTo>
                    <a:pt x="1944370" y="1875790"/>
                    <a:pt x="1946910" y="1878330"/>
                    <a:pt x="1949450" y="1879600"/>
                  </a:cubicBezTo>
                  <a:cubicBezTo>
                    <a:pt x="1954530" y="1882140"/>
                    <a:pt x="1959610" y="1884680"/>
                    <a:pt x="1963420" y="1888490"/>
                  </a:cubicBezTo>
                  <a:cubicBezTo>
                    <a:pt x="1967230" y="1892300"/>
                    <a:pt x="1985010" y="1869440"/>
                    <a:pt x="1987550" y="1874520"/>
                  </a:cubicBezTo>
                  <a:cubicBezTo>
                    <a:pt x="1987550" y="1875790"/>
                    <a:pt x="1988820" y="1875790"/>
                    <a:pt x="1990090" y="1875790"/>
                  </a:cubicBezTo>
                  <a:cubicBezTo>
                    <a:pt x="1997710" y="1882140"/>
                    <a:pt x="2005330" y="1879600"/>
                    <a:pt x="2012950" y="1877060"/>
                  </a:cubicBezTo>
                  <a:cubicBezTo>
                    <a:pt x="2015490" y="1875790"/>
                    <a:pt x="2018030" y="1874520"/>
                    <a:pt x="2019300" y="1875790"/>
                  </a:cubicBezTo>
                  <a:cubicBezTo>
                    <a:pt x="2028190" y="1879600"/>
                    <a:pt x="2034540" y="1888490"/>
                    <a:pt x="2045970" y="1889760"/>
                  </a:cubicBezTo>
                  <a:cubicBezTo>
                    <a:pt x="2045970" y="1889760"/>
                    <a:pt x="2047240" y="1889760"/>
                    <a:pt x="2047240" y="1891030"/>
                  </a:cubicBezTo>
                  <a:cubicBezTo>
                    <a:pt x="2049780" y="1898650"/>
                    <a:pt x="2057400" y="1898650"/>
                    <a:pt x="2063750" y="1899920"/>
                  </a:cubicBezTo>
                  <a:cubicBezTo>
                    <a:pt x="2067560" y="1899920"/>
                    <a:pt x="2071370" y="1901190"/>
                    <a:pt x="2073910" y="1902460"/>
                  </a:cubicBezTo>
                  <a:cubicBezTo>
                    <a:pt x="2081530" y="1906270"/>
                    <a:pt x="2089150" y="1911350"/>
                    <a:pt x="2098040" y="1913890"/>
                  </a:cubicBezTo>
                  <a:cubicBezTo>
                    <a:pt x="2109470" y="1917700"/>
                    <a:pt x="2120900" y="1920240"/>
                    <a:pt x="2129790" y="1926590"/>
                  </a:cubicBezTo>
                  <a:cubicBezTo>
                    <a:pt x="2131060" y="1926590"/>
                    <a:pt x="2132330" y="1926590"/>
                    <a:pt x="2132330" y="1927860"/>
                  </a:cubicBezTo>
                  <a:cubicBezTo>
                    <a:pt x="2136140" y="1930400"/>
                    <a:pt x="2142490" y="1931670"/>
                    <a:pt x="2145030" y="1935480"/>
                  </a:cubicBezTo>
                  <a:cubicBezTo>
                    <a:pt x="2148840" y="1943100"/>
                    <a:pt x="2159000" y="1941830"/>
                    <a:pt x="2164080" y="1948180"/>
                  </a:cubicBezTo>
                  <a:lnTo>
                    <a:pt x="2165350" y="1948180"/>
                  </a:lnTo>
                  <a:cubicBezTo>
                    <a:pt x="2170430" y="1948180"/>
                    <a:pt x="2175510" y="1949450"/>
                    <a:pt x="2181860" y="1949450"/>
                  </a:cubicBezTo>
                  <a:cubicBezTo>
                    <a:pt x="2184400" y="1948180"/>
                    <a:pt x="2188210" y="1945640"/>
                    <a:pt x="2190750" y="1945640"/>
                  </a:cubicBezTo>
                  <a:cubicBezTo>
                    <a:pt x="2202180" y="1949450"/>
                    <a:pt x="2213610" y="1949450"/>
                    <a:pt x="2221230" y="1939290"/>
                  </a:cubicBezTo>
                  <a:cubicBezTo>
                    <a:pt x="2222500" y="1938020"/>
                    <a:pt x="2225040" y="1938020"/>
                    <a:pt x="2227580" y="1938020"/>
                  </a:cubicBezTo>
                  <a:lnTo>
                    <a:pt x="2237740" y="1938020"/>
                  </a:lnTo>
                  <a:cubicBezTo>
                    <a:pt x="2249170" y="1935480"/>
                    <a:pt x="2259330" y="1932940"/>
                    <a:pt x="2270760" y="1931670"/>
                  </a:cubicBezTo>
                  <a:cubicBezTo>
                    <a:pt x="2275840" y="1930400"/>
                    <a:pt x="2282190" y="1932940"/>
                    <a:pt x="2287270" y="1934210"/>
                  </a:cubicBezTo>
                  <a:cubicBezTo>
                    <a:pt x="2292350" y="1935480"/>
                    <a:pt x="2297430" y="1935480"/>
                    <a:pt x="2302510" y="1935480"/>
                  </a:cubicBezTo>
                  <a:cubicBezTo>
                    <a:pt x="2308860" y="1935480"/>
                    <a:pt x="2313940" y="1932940"/>
                    <a:pt x="2320290" y="1932940"/>
                  </a:cubicBezTo>
                  <a:cubicBezTo>
                    <a:pt x="2325370" y="1931670"/>
                    <a:pt x="2331720" y="1931670"/>
                    <a:pt x="2336800" y="1930400"/>
                  </a:cubicBezTo>
                  <a:cubicBezTo>
                    <a:pt x="2348230" y="1927860"/>
                    <a:pt x="2358390" y="1925320"/>
                    <a:pt x="2369820" y="1924050"/>
                  </a:cubicBezTo>
                  <a:cubicBezTo>
                    <a:pt x="2377440" y="1880870"/>
                    <a:pt x="2376170" y="1830070"/>
                    <a:pt x="2376170" y="1778000"/>
                  </a:cubicBezTo>
                  <a:close/>
                </a:path>
              </a:pathLst>
            </a:custGeom>
            <a:blipFill>
              <a:blip r:embed="rId5"/>
              <a:stretch>
                <a:fillRect l="-34559" r="-34559"/>
              </a:stretch>
            </a:blipFill>
          </p:spPr>
        </p:sp>
      </p:grpSp>
      <p:grpSp>
        <p:nvGrpSpPr>
          <p:cNvPr id="7" name="Group 7"/>
          <p:cNvGrpSpPr/>
          <p:nvPr/>
        </p:nvGrpSpPr>
        <p:grpSpPr>
          <a:xfrm>
            <a:off x="9641152" y="1378919"/>
            <a:ext cx="7302414" cy="913667"/>
            <a:chOff x="0" y="0"/>
            <a:chExt cx="2476975" cy="309916"/>
          </a:xfrm>
        </p:grpSpPr>
        <p:sp>
          <p:nvSpPr>
            <p:cNvPr id="8" name="Freeform 8"/>
            <p:cNvSpPr/>
            <p:nvPr/>
          </p:nvSpPr>
          <p:spPr>
            <a:xfrm>
              <a:off x="0" y="0"/>
              <a:ext cx="2476975" cy="309916"/>
            </a:xfrm>
            <a:custGeom>
              <a:avLst/>
              <a:gdLst/>
              <a:ahLst/>
              <a:cxnLst/>
              <a:rect l="l" t="t" r="r" b="b"/>
              <a:pathLst>
                <a:path w="2476975" h="309916">
                  <a:moveTo>
                    <a:pt x="2273775" y="0"/>
                  </a:moveTo>
                  <a:cubicBezTo>
                    <a:pt x="2386005" y="0"/>
                    <a:pt x="2476975" y="69373"/>
                    <a:pt x="2476975" y="154958"/>
                  </a:cubicBezTo>
                  <a:cubicBezTo>
                    <a:pt x="2476975" y="240543"/>
                    <a:pt x="2386005" y="309916"/>
                    <a:pt x="2273775" y="309916"/>
                  </a:cubicBezTo>
                  <a:lnTo>
                    <a:pt x="203200" y="309916"/>
                  </a:lnTo>
                  <a:cubicBezTo>
                    <a:pt x="90970" y="309916"/>
                    <a:pt x="0" y="240543"/>
                    <a:pt x="0" y="154958"/>
                  </a:cubicBezTo>
                  <a:cubicBezTo>
                    <a:pt x="0" y="69373"/>
                    <a:pt x="90970" y="0"/>
                    <a:pt x="203200" y="0"/>
                  </a:cubicBezTo>
                  <a:lnTo>
                    <a:pt x="2273775" y="0"/>
                  </a:lnTo>
                </a:path>
              </a:pathLst>
            </a:custGeom>
            <a:solidFill>
              <a:srgbClr val="17634D"/>
            </a:solidFill>
            <a:ln w="12700" cap="sq">
              <a:solidFill>
                <a:srgbClr val="000000"/>
              </a:solidFill>
              <a:prstDash val="solid"/>
              <a:miter/>
            </a:ln>
          </p:spPr>
        </p:sp>
      </p:grpSp>
      <p:sp>
        <p:nvSpPr>
          <p:cNvPr id="9" name="Freeform 9"/>
          <p:cNvSpPr/>
          <p:nvPr/>
        </p:nvSpPr>
        <p:spPr>
          <a:xfrm>
            <a:off x="9862991" y="1517159"/>
            <a:ext cx="631394" cy="637187"/>
          </a:xfrm>
          <a:custGeom>
            <a:avLst/>
            <a:gdLst/>
            <a:ahLst/>
            <a:cxnLst/>
            <a:rect l="l" t="t" r="r" b="b"/>
            <a:pathLst>
              <a:path w="631394" h="637187">
                <a:moveTo>
                  <a:pt x="0" y="0"/>
                </a:moveTo>
                <a:lnTo>
                  <a:pt x="631394" y="0"/>
                </a:lnTo>
                <a:lnTo>
                  <a:pt x="631394" y="637187"/>
                </a:lnTo>
                <a:lnTo>
                  <a:pt x="0" y="63718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0" name="Freeform 10"/>
          <p:cNvSpPr/>
          <p:nvPr/>
        </p:nvSpPr>
        <p:spPr>
          <a:xfrm>
            <a:off x="228632" y="3682257"/>
            <a:ext cx="9634359" cy="4823119"/>
          </a:xfrm>
          <a:custGeom>
            <a:avLst/>
            <a:gdLst/>
            <a:ahLst/>
            <a:cxnLst/>
            <a:rect l="l" t="t" r="r" b="b"/>
            <a:pathLst>
              <a:path w="9634359" h="4823119">
                <a:moveTo>
                  <a:pt x="0" y="0"/>
                </a:moveTo>
                <a:lnTo>
                  <a:pt x="9634359" y="0"/>
                </a:lnTo>
                <a:lnTo>
                  <a:pt x="9634359" y="4823119"/>
                </a:lnTo>
                <a:lnTo>
                  <a:pt x="0" y="4823119"/>
                </a:lnTo>
                <a:lnTo>
                  <a:pt x="0" y="0"/>
                </a:lnTo>
                <a:close/>
              </a:path>
            </a:pathLst>
          </a:custGeom>
          <a:blipFill>
            <a:blip r:embed="rId8"/>
            <a:stretch>
              <a:fillRect/>
            </a:stretch>
          </a:blipFill>
        </p:spPr>
      </p:sp>
      <p:sp>
        <p:nvSpPr>
          <p:cNvPr id="11" name="TextBox 11"/>
          <p:cNvSpPr txBox="1"/>
          <p:nvPr/>
        </p:nvSpPr>
        <p:spPr>
          <a:xfrm>
            <a:off x="9641152" y="2466404"/>
            <a:ext cx="8646848" cy="8977620"/>
          </a:xfrm>
          <a:prstGeom prst="rect">
            <a:avLst/>
          </a:prstGeom>
        </p:spPr>
        <p:txBody>
          <a:bodyPr lIns="0" tIns="0" rIns="0" bIns="0" rtlCol="0" anchor="t">
            <a:spAutoFit/>
          </a:bodyPr>
          <a:lstStyle/>
          <a:p>
            <a:pPr marL="642208" lvl="1" indent="-321104" algn="l">
              <a:lnSpc>
                <a:spcPts val="4729"/>
              </a:lnSpc>
              <a:buAutoNum type="arabicPeriod"/>
            </a:pPr>
            <a:r>
              <a:rPr lang="en-US" sz="2974">
                <a:solidFill>
                  <a:srgbClr val="F1DD94"/>
                </a:solidFill>
                <a:latin typeface="Trebuchet MS Bold"/>
              </a:rPr>
              <a:t>Rise of BitConnect</a:t>
            </a:r>
          </a:p>
          <a:p>
            <a:pPr marL="642208" lvl="1" indent="-321104" algn="l">
              <a:lnSpc>
                <a:spcPts val="4729"/>
              </a:lnSpc>
              <a:buFont typeface="Arial"/>
              <a:buChar char="•"/>
            </a:pPr>
            <a:r>
              <a:rPr lang="en-US" sz="2974">
                <a:solidFill>
                  <a:srgbClr val="F1DD94"/>
                </a:solidFill>
                <a:latin typeface="Trebuchet MS"/>
              </a:rPr>
              <a:t>Launch and Promises : BitConnect was launched in February 2016 as an open-source cryptocurrency and investment platform. It promised exceptionally high returns through its BitConnect Coin (BCC) and an associated lending program.</a:t>
            </a:r>
          </a:p>
          <a:p>
            <a:pPr marL="642208" lvl="1" indent="-321104" algn="l">
              <a:lnSpc>
                <a:spcPts val="4729"/>
              </a:lnSpc>
              <a:buFont typeface="Arial"/>
              <a:buChar char="•"/>
            </a:pPr>
            <a:r>
              <a:rPr lang="en-US" sz="2974">
                <a:solidFill>
                  <a:srgbClr val="F1DD94"/>
                </a:solidFill>
                <a:latin typeface="Trebuchet MS"/>
              </a:rPr>
              <a:t>Aggressive Marketing and Growth : Throughout 2017, BitConnect gained massive popularity. Its aggressive marketing campaigns, featuring flashy events and charismatic promoters, drew in a significant number of investors</a:t>
            </a:r>
          </a:p>
          <a:p>
            <a:pPr algn="l">
              <a:lnSpc>
                <a:spcPts val="4729"/>
              </a:lnSpc>
            </a:pPr>
            <a:r>
              <a:rPr lang="en-US" sz="2974">
                <a:solidFill>
                  <a:srgbClr val="F1DD94"/>
                </a:solidFill>
                <a:latin typeface="Trebuchet MS Bold"/>
              </a:rPr>
              <a:t>:</a:t>
            </a:r>
          </a:p>
          <a:p>
            <a:pPr algn="l">
              <a:lnSpc>
                <a:spcPts val="4729"/>
              </a:lnSpc>
            </a:pPr>
            <a:endParaRPr lang="en-US" sz="2974">
              <a:solidFill>
                <a:srgbClr val="F1DD94"/>
              </a:solidFill>
              <a:latin typeface="Trebuchet MS Bold"/>
            </a:endParaRPr>
          </a:p>
          <a:p>
            <a:pPr algn="l">
              <a:lnSpc>
                <a:spcPts val="4729"/>
              </a:lnSpc>
            </a:pPr>
            <a:endParaRPr lang="en-US" sz="2974">
              <a:solidFill>
                <a:srgbClr val="F1DD94"/>
              </a:solidFill>
              <a:latin typeface="Trebuchet MS Bold"/>
            </a:endParaRPr>
          </a:p>
        </p:txBody>
      </p:sp>
      <p:sp>
        <p:nvSpPr>
          <p:cNvPr id="12" name="TextBox 12"/>
          <p:cNvSpPr txBox="1"/>
          <p:nvPr/>
        </p:nvSpPr>
        <p:spPr>
          <a:xfrm>
            <a:off x="2290277" y="909353"/>
            <a:ext cx="3660246" cy="695325"/>
          </a:xfrm>
          <a:prstGeom prst="rect">
            <a:avLst/>
          </a:prstGeom>
        </p:spPr>
        <p:txBody>
          <a:bodyPr lIns="0" tIns="0" rIns="0" bIns="0" rtlCol="0" anchor="t">
            <a:spAutoFit/>
          </a:bodyPr>
          <a:lstStyle/>
          <a:p>
            <a:pPr algn="l">
              <a:lnSpc>
                <a:spcPts val="5457"/>
              </a:lnSpc>
            </a:pPr>
            <a:r>
              <a:rPr lang="en-US" sz="4547" spc="-9">
                <a:solidFill>
                  <a:srgbClr val="F1DD94"/>
                </a:solidFill>
                <a:latin typeface="Trebuchet MS"/>
              </a:rPr>
              <a:t>Case Study : 1</a:t>
            </a:r>
          </a:p>
        </p:txBody>
      </p:sp>
      <p:sp>
        <p:nvSpPr>
          <p:cNvPr id="13" name="TextBox 13"/>
          <p:cNvSpPr txBox="1"/>
          <p:nvPr/>
        </p:nvSpPr>
        <p:spPr>
          <a:xfrm>
            <a:off x="10321563" y="1564784"/>
            <a:ext cx="6421608" cy="962025"/>
          </a:xfrm>
          <a:prstGeom prst="rect">
            <a:avLst/>
          </a:prstGeom>
        </p:spPr>
        <p:txBody>
          <a:bodyPr lIns="0" tIns="0" rIns="0" bIns="0" rtlCol="0" anchor="t">
            <a:spAutoFit/>
          </a:bodyPr>
          <a:lstStyle/>
          <a:p>
            <a:pPr algn="ctr">
              <a:lnSpc>
                <a:spcPts val="3778"/>
              </a:lnSpc>
            </a:pPr>
            <a:r>
              <a:rPr lang="en-US" sz="3148" spc="-47">
                <a:solidFill>
                  <a:srgbClr val="F1DD94"/>
                </a:solidFill>
                <a:latin typeface="Yeseva One"/>
              </a:rPr>
              <a:t>The Rise and Fall of BitConnect</a:t>
            </a:r>
          </a:p>
          <a:p>
            <a:pPr algn="ctr">
              <a:lnSpc>
                <a:spcPts val="3778"/>
              </a:lnSpc>
              <a:spcBef>
                <a:spcPct val="0"/>
              </a:spcBef>
            </a:pPr>
            <a:endParaRPr lang="en-US" sz="3148" spc="-47">
              <a:solidFill>
                <a:srgbClr val="F1DD94"/>
              </a:solidFill>
              <a:latin typeface="Yeseva One"/>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89</TotalTime>
  <Words>1018</Words>
  <Application>Microsoft Office PowerPoint</Application>
  <PresentationFormat>Custom</PresentationFormat>
  <Paragraphs>79</Paragraphs>
  <Slides>12</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12</vt:i4>
      </vt:variant>
    </vt:vector>
  </HeadingPairs>
  <TitlesOfParts>
    <vt:vector size="22" baseType="lpstr">
      <vt:lpstr>Yeseva One</vt:lpstr>
      <vt:lpstr>Cambria</vt:lpstr>
      <vt:lpstr>Glacial Indifference Bold</vt:lpstr>
      <vt:lpstr>Trebuchet MS Bold</vt:lpstr>
      <vt:lpstr>Arial</vt:lpstr>
      <vt:lpstr>Calibri</vt:lpstr>
      <vt:lpstr>Tahoma</vt:lpstr>
      <vt:lpstr>Glacial Indifference</vt:lpstr>
      <vt:lpstr>Trebuchet MS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slidesgo-the-evolving-landscape-of-the-gig-economy-a-comprehensive-analysis-of-benefits-and-challenges-20240515141308shxp.pptx</dc:title>
  <cp:lastModifiedBy>Mayyukh Paul</cp:lastModifiedBy>
  <cp:revision>3</cp:revision>
  <dcterms:created xsi:type="dcterms:W3CDTF">2006-08-16T00:00:00Z</dcterms:created>
  <dcterms:modified xsi:type="dcterms:W3CDTF">2024-05-16T06:13:39Z</dcterms:modified>
  <dc:identifier>DAGFTgTt6R8</dc:identifier>
</cp:coreProperties>
</file>